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ink/ink38.xml" ContentType="application/inkml+xml"/>
  <Override PartName="/ppt/ink/ink39.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handoutMasterIdLst>
    <p:handoutMasterId r:id="rId48"/>
  </p:handoutMasterIdLst>
  <p:sldIdLst>
    <p:sldId id="257" r:id="rId2"/>
    <p:sldId id="424" r:id="rId3"/>
    <p:sldId id="377" r:id="rId4"/>
    <p:sldId id="381" r:id="rId5"/>
    <p:sldId id="407" r:id="rId6"/>
    <p:sldId id="434" r:id="rId7"/>
    <p:sldId id="408" r:id="rId8"/>
    <p:sldId id="418" r:id="rId9"/>
    <p:sldId id="383" r:id="rId10"/>
    <p:sldId id="385" r:id="rId11"/>
    <p:sldId id="382" r:id="rId12"/>
    <p:sldId id="387" r:id="rId13"/>
    <p:sldId id="394" r:id="rId14"/>
    <p:sldId id="392" r:id="rId15"/>
    <p:sldId id="379" r:id="rId16"/>
    <p:sldId id="397" r:id="rId17"/>
    <p:sldId id="400" r:id="rId18"/>
    <p:sldId id="401" r:id="rId19"/>
    <p:sldId id="399" r:id="rId20"/>
    <p:sldId id="428" r:id="rId21"/>
    <p:sldId id="402" r:id="rId22"/>
    <p:sldId id="403" r:id="rId23"/>
    <p:sldId id="404" r:id="rId24"/>
    <p:sldId id="429" r:id="rId25"/>
    <p:sldId id="405" r:id="rId26"/>
    <p:sldId id="406" r:id="rId27"/>
    <p:sldId id="425" r:id="rId28"/>
    <p:sldId id="384" r:id="rId29"/>
    <p:sldId id="410" r:id="rId30"/>
    <p:sldId id="409" r:id="rId31"/>
    <p:sldId id="426" r:id="rId32"/>
    <p:sldId id="432" r:id="rId33"/>
    <p:sldId id="430" r:id="rId34"/>
    <p:sldId id="431" r:id="rId35"/>
    <p:sldId id="443" r:id="rId36"/>
    <p:sldId id="440" r:id="rId37"/>
    <p:sldId id="441" r:id="rId38"/>
    <p:sldId id="442" r:id="rId39"/>
    <p:sldId id="331" r:id="rId40"/>
    <p:sldId id="337" r:id="rId41"/>
    <p:sldId id="444" r:id="rId42"/>
    <p:sldId id="372" r:id="rId43"/>
    <p:sldId id="447" r:id="rId44"/>
    <p:sldId id="446" r:id="rId45"/>
    <p:sldId id="413" r:id="rId46"/>
    <p:sldId id="439" r:id="rId47"/>
  </p:sldIdLst>
  <p:sldSz cx="12192000" cy="6858000"/>
  <p:notesSz cx="9945688"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é BONNET" initials="AB" lastIdx="1" clrIdx="0">
    <p:extLst>
      <p:ext uri="{19B8F6BF-5375-455C-9EA6-DF929625EA0E}">
        <p15:presenceInfo xmlns:p15="http://schemas.microsoft.com/office/powerpoint/2012/main" userId="d2e89bfb2f4ff6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4" autoAdjust="0"/>
    <p:restoredTop sz="94660"/>
  </p:normalViewPr>
  <p:slideViewPr>
    <p:cSldViewPr snapToGrid="0">
      <p:cViewPr varScale="1">
        <p:scale>
          <a:sx n="57" d="100"/>
          <a:sy n="57" d="100"/>
        </p:scale>
        <p:origin x="3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00AD732-ECB6-40BD-95A0-270516F79F7B}"/>
              </a:ext>
            </a:extLst>
          </p:cNvPr>
          <p:cNvSpPr>
            <a:spLocks noGrp="1"/>
          </p:cNvSpPr>
          <p:nvPr>
            <p:ph type="hdr" sz="quarter"/>
          </p:nvPr>
        </p:nvSpPr>
        <p:spPr>
          <a:xfrm>
            <a:off x="0" y="0"/>
            <a:ext cx="4309798" cy="343721"/>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80386A68-80E8-45CE-B19D-D0719F74B75A}"/>
              </a:ext>
            </a:extLst>
          </p:cNvPr>
          <p:cNvSpPr>
            <a:spLocks noGrp="1"/>
          </p:cNvSpPr>
          <p:nvPr>
            <p:ph type="dt" sz="quarter" idx="1"/>
          </p:nvPr>
        </p:nvSpPr>
        <p:spPr>
          <a:xfrm>
            <a:off x="5633588" y="0"/>
            <a:ext cx="4309798" cy="343721"/>
          </a:xfrm>
          <a:prstGeom prst="rect">
            <a:avLst/>
          </a:prstGeom>
        </p:spPr>
        <p:txBody>
          <a:bodyPr vert="horz" lIns="91440" tIns="45720" rIns="91440" bIns="45720" rtlCol="0"/>
          <a:lstStyle>
            <a:lvl1pPr algn="r">
              <a:defRPr sz="1200"/>
            </a:lvl1pPr>
          </a:lstStyle>
          <a:p>
            <a:fld id="{AFDDEC99-82CE-48FD-9C52-BFDF4AE65607}" type="datetimeFigureOut">
              <a:rPr lang="fr-FR" smtClean="0"/>
              <a:t>22/03/2018</a:t>
            </a:fld>
            <a:endParaRPr lang="fr-FR" dirty="0"/>
          </a:p>
        </p:txBody>
      </p:sp>
      <p:sp>
        <p:nvSpPr>
          <p:cNvPr id="4" name="Espace réservé du pied de page 3">
            <a:extLst>
              <a:ext uri="{FF2B5EF4-FFF2-40B4-BE49-F238E27FC236}">
                <a16:creationId xmlns:a16="http://schemas.microsoft.com/office/drawing/2014/main" id="{C3EC98D5-DCE5-46BE-B087-AFF7471E6493}"/>
              </a:ext>
            </a:extLst>
          </p:cNvPr>
          <p:cNvSpPr>
            <a:spLocks noGrp="1"/>
          </p:cNvSpPr>
          <p:nvPr>
            <p:ph type="ftr" sz="quarter" idx="2"/>
          </p:nvPr>
        </p:nvSpPr>
        <p:spPr>
          <a:xfrm>
            <a:off x="0" y="6514279"/>
            <a:ext cx="4309798" cy="343721"/>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D8A6C8B5-A174-48E7-B415-A6A071E144F6}"/>
              </a:ext>
            </a:extLst>
          </p:cNvPr>
          <p:cNvSpPr>
            <a:spLocks noGrp="1"/>
          </p:cNvSpPr>
          <p:nvPr>
            <p:ph type="sldNum" sz="quarter" idx="3"/>
          </p:nvPr>
        </p:nvSpPr>
        <p:spPr>
          <a:xfrm>
            <a:off x="5633588" y="6514279"/>
            <a:ext cx="4309798" cy="343721"/>
          </a:xfrm>
          <a:prstGeom prst="rect">
            <a:avLst/>
          </a:prstGeom>
        </p:spPr>
        <p:txBody>
          <a:bodyPr vert="horz" lIns="91440" tIns="45720" rIns="91440" bIns="45720" rtlCol="0" anchor="b"/>
          <a:lstStyle>
            <a:lvl1pPr algn="r">
              <a:defRPr sz="1200"/>
            </a:lvl1pPr>
          </a:lstStyle>
          <a:p>
            <a:fld id="{D3AB5A26-63C6-4AB8-8DB7-C94D05851D09}" type="slidenum">
              <a:rPr lang="fr-FR" smtClean="0"/>
              <a:t>‹N°›</a:t>
            </a:fld>
            <a:endParaRPr lang="fr-FR" dirty="0"/>
          </a:p>
        </p:txBody>
      </p:sp>
    </p:spTree>
    <p:extLst>
      <p:ext uri="{BB962C8B-B14F-4D97-AF65-F5344CB8AC3E}">
        <p14:creationId xmlns:p14="http://schemas.microsoft.com/office/powerpoint/2010/main" val="32299921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21T04:45:22.6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55,'35'-2,"0"-1,20-5,-19 2,0 2,14 1,12 2,16 0,29 5,-88-1,-1 1,0 0,0 2,0 0,-1 1,10 5,40 16,-42-20,-1-1,1-1,19 2,72 14,-76-13,1-2,0-1,18-1,-35-3,-1 0,20 6,-19-3,0-2,20 1,353-3,-187-2,-195 0,1-1,-1 0,0-1,4-2,49-7,30 0,-64 6,0 2,22 0,67 6,-31 0,36-5,-43-9,-54 6,0 2,22 1,390 4,-407 0,0 3,17 3,-16-1,0-2,12-1,333-4,-365 0,0-1,0-1,-1 0,0-1,0-1,0 0,0-2,39-11,68-17,1 5,51-2,-115 27,1 3,51 4,-16 0,1533-2,-1543 5,-52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43.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6918 3770,'4'0,"6"0,5 0,0-4,2-2,2 1,2 1,2 1,0 1,2 1,0 1,0-5,0 0,0 0,0 1,0 1,-1 1,1 1,0 1,-1 0,1 0,0 0,-1 0,1 1,4-1,1 0,0 0,-1 0,3 0,21 0,19 0,9 0,-1 0,-9 0,-13 0,-8 0,0 0,0-4,0-2,0-3,-5-1,-1 1,5 3,1 2,6 2,1 1,4-4,-5 0,-7 0,-8-3,2-4,6-1,3-2,5 2,6-1,0 1,-6 3,-9 4,-8 2,-7 3,-4 0,0-3,9-5,5-6,5 1,6-3,11-1,1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6:00.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5869 3897,'9'-2,"42"-12,-1 2,-5 3,-5 2,-7 3,-7-2,-5 0,2 1,7-3,10 0,15-3,10 0,4 3,2-2,-3 0,-5-1,-4 0,-8-1,0-4,-1 1,-4 4,-6 3,-5 3,-5 2,-3-2,6-4,10-2,7 2,7-2,6 1,9-2,6 1,1 3,0-3,0 2,-6 2,-3-2,-4 0,-10 3,-10 1,-8 2,1 1,16 2,14 0,13 0,10 0,-4 1,1 3,-2 6,-12 1,-19 3,-14-1,-7 2,-4 2,1-2,7 1,14 2,14 2,5 2,3 1,0 1,-3 1,-6-4,-10-2,-10-3,-9-5,-7-4,-3 0,1 0,4 3,6 3,13 4,10 0,11 0,7-2,6-4,1-4,-5-3,-4 2,-7 0,-11-1,-11-1,-10-2,-7-1,8 0,14-1,11 0,11-1,9 1,8 0,-4 0,-8 0,-14 0,-13 0,-8 0,-4 0,5 0,11 0,8 0,15 0,18 0,13 0,1 0,-2 0,-7 0,-13 0,-17 0,-17 0,-14 0,-14-5,1-4,4-2,8 1,15 3,14 2,17 2,5 2,0 0,2 1,-8 1,-14-1,-14 1,-14-1,-2 0,-3 0,4 0,8 0,6 0,12 0,10 0,9 0,2 0,2 4,2 2,-1-1,-10 4,-13-1,-15 0,-13-3,-9-2,-6-1,-4-1,-1-1,0 0,9 0,11-1,15 5,12 2,9 3,18 5,4 0,-1-3,-2-2,-8 0,-7 0,-5-3,-11-1,-13-2,-11-2,-9-1,-1 0,-2 0,6-1,10 1,6 0,6 0,6-1,0 1,2 0,-1 0,-4 0,-4-4,-8-1,-7-1,-7 2,-5-3,4-1,10 2,-3-3,-13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6:00.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5666 3968,'47'12,"14"5,-2 2,2 2,-5-2,-8-5,-8-5,2 1,1-2,8-2,6-2,2-2,0-1,-6 0,-8-2,-3 1,-5 0,-4-1,-4 1,-2 0,2 0,5 0,5 0,4-5,8 0,7-5,2-4,4-4,12 1,10-1,6 3,2 0,-4 2,-5 3,-3 4,-12 2,-14 3,-12-4,-9 0,-2-4,5 0,14-3,10 1,11-3,15 2,17 3,12 3,-2 2,-3 2,-8 1,-10 1,-12 1,-11-1,-14 1,-13-1,-9 1,-6-1,0 0,3 0,9 0,19 0,20-4,17-2,21 1,21 0,7 2,-4 2,-10 0,-19 0,-24 1,-23 0,-19 1,-5-1,-1-4,6-2,10-3,14-5,14-4,11 1,9-1,8 3,2-1,-3 3,-11 3,-10 4,-13 3,-15 1,-14 2,-12-4,-7-1,0 1,2 0,13 1,16-3,18 0,17-4,9 0,3 2,0 2,-14 2,-15 2,-16 1,-15 1,-3 0,11 1,27-1,27 1,9-1,0 0,-3 0,-5 0,-8 0,-18 0,-19 0,-17 0,-12 0,-8 0,-5 0,6 0,10 0,16 0,14 0,17 0,15 8,10 4,3-2,-1-1,-7-3,-18-2,-11-2,-15-1,-19 3,-11 1,-8 0,-4-1,-1-2,-1 0,7-1,14-1,13 0,15 0,12 0,9-1,-1 1,-4 0,-8 0,-12 0,-13 0,-7 0,-6 0,-7 0,2 0,-2 0,-2-4,-1-2,-2 1,-5-3,-6-1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45.1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9482 3522,'8'0,"16"-5,0-1,1-3,-1 0,1 1,-4-2,-2 0,1 3,0 1,-2-1,-11 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44.3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7688 3967,'8'0,"8"0,8 0,6-5,0 0,5 0,0 0,-2 2,-2 1,-2 1,-2 1,3 0,1 0,2 0,6 1,3-5,8-2,-1 1,4 1,2-4,-5 1,-7 1,-6 1,-5 2,-4-3,-3 0,-1-4,4 0,1-2,0 1,-1-3,-1 2,-1-1,4-3,0 1,0 4,-1-2,-1-1,-2 1,0-2,-1 2,-1-1,1 2,-1 3,1-1,-1 1,1 2,-5-2,-1 0,5 3,1-3,-7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42.8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6973 3657,'4'0,"6"0,10 0,4 0,13 0,7-4,9-2,-1 1,-4-3,-7-1,-1-2,0 0,-2 2,1 3,2-2,-2 0,1 2,-2 2,5 1,4 1,-3 2,5 0,-2 0,-1-4,4-1,-1 0,-2 1,-4 1,-1-3,1-1,5-3,-1 1,-4-4,-6 2,0-3,-2 2,-4 3,-2-1,2 0,5-1,2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56.7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12064 3702,'10'-1,"47"-3,-11 2,-10 1,-6 1,4 0,13 0,28 1,47 3,37 11,16 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5:21.2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6757 4135,'3'-1,"58"-11,-3-1,2 1,3-2,-5 2,-8 3,-8 3,-8-2,-5-4,6-3,4-4,5-3,6-2,9 3,6 2,4-1,4-2,6 0,2-1,-5-1,-2 4,-5 5,-11 1,-6 3,-8 3,-12-1,-6 1,-5 2,0 2,-1 1,1 2,2 0,-4-3,-1-1,5-4,11 0,13 0,2 3,1 2,-3 2,-6 1,-10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43.5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15334 3437,'6'0,"54"0,-11 0,-9 0,-12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5:52.8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6136 3708,'12'0,"27"0,10 5,14 4,14 6,5 5,2-2,3 1,4-3,-6-1,-4-1,1-5,-5-3,0-2,5-3,1-1,-6 0,-3-1,3-4,0-5,-8-5,-7-1,-11-1,-9 2,0 0,6-3,8-1,-3 2,-4-1,-8 4,-2 3,1 0,2 2,6 2,4-2,-4 1,-4 1,-3-1,-3-1,0 2,6 3,0 1,0-3,2 0,1 0,5 2,7-3,1 0,3 1,4 2,-6 1,-9 1,-8 1,-9 1,3 0,8 1,8-1,8 0,9 0,7 1,1 3,-8 1,-3 1,-10-2,-1-1,-3-1,3-1,-5-1,2 0,8 0,2 0,3 0,-2 0,-7-1,-10 1,-9 0,-6 0,-5 0,1 0,8 4,11 2,13-1,10 0,4 2,-1 0,-5 0,-11-3,-10-1,-9-1,-4-1,-2-1,-4 0,-2 0,-1-1,3 1,0 0,1 0,-2 0,-1 0,4-5,0 0,-1-1,-1 2,7 1,1 1,4 1,-2 1,1 0,11 0,17 0,31 1,28-1,21 0,8 0,-8 0,-19 0,-28 0,-18 0,-16 0,-1 0,0 0,5 0,8 0,3 0,-4 0,-3 0,-1 0,-10 0,-10 0,-12 0,-12-4,-7-2,-3 1,-1 1,0-4,6 1,15-4,26-3,23 0,13-2,1 3,1 2,-5 0,-47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21T04:45:29.0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0 127,'104'2,"-16"0,43-6,-49-8,-52 7,1 1,23 0,-20 3,1-1,-1-2,11-3,28-4,-47 9,0-2,-1-1,22-7,-2 0,0 1,1 3,23-1,-27 4,25-1,0 4,45 3,-12 1,-76 0,0 0,0 1,5 3,-2-1,-1-1,16-1,48-2,-49-2,1 1,-1 3,0 1,7 4,-8-1,33 1,-31-4,29 7,-66-10,253 48,-218-45,1-1,0-2,0-2,9-2,-18-2,0-1,24-8,-28 7,0 0,0 2,21-1,329 4,-185 4,691-2,-862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5:30.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6888 3250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5:32.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6955 3250,'0'4,"4"1,6 5,5 4,4 4,4-1,1 1,1 2,1 1,0-3,-1 0,1-3,-6 0,0-3,-1-3,-3 1,0-1,2 2,1 3,7 0,2 1,1-2,0 1,-1-1,-1-4,3-3,1-2,-1-2,-1-2,-1 0,-2-1,-1 1,0-1,0 1,-1-1,1 1,-1-4,1-2,-1 1,1 1,-1 1,1 1,0 1,-1 0,1-3,0-1,-1 0,1 1,0-3,0-1,-1 2,1 1,0 2,-1 2,1 0,0 1,-1 0,1 0,0 0,-1 1,1-1,4 0,1 0,0 0,3 0,9 0,1 0,-3 0,-3 0,-4 0,-4 0,2 0,4 0,5 0,3 0,-1 0,-4 0,-3 0,4 0,0 0,-3 0,-7-4,-8-2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5:36.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7158 3553,'4'0,"6"0,5-4,5-2,2 1,2 1,2 1,-1 1,1 1,0 0,-1 1,0 0,0 1,0-1,-1 0,1 0,0 0,3 0,3 0,-1 0,-2-4,0-1,-1-1,-2-2,0-1,0 2,0-3,-1 1,0 2,-3-2,-2 0,0 2,1 2,2 2,1 2,0 0,-3-3,-1-2,1-3,1 0,0-3,2 0,1 3,1 2,-1 3,1 2,0 1,0-3,0-1,-1 0,1-3,4 0,6 1,0 2,-1 2,3 1,-2 1,-2 1,-3 0,-2 0,-2 1,0-1,2-4,2-1,4-1,4 2,5 1,7-3,3-1,-3 2,-5 0,-7 2,3-2,-1-2,-4 2,-3 0,1 3,7 0,1 1,6 1,3 0,2 0,-5 1,-6-1,-6 0,-4 0,-5 0,-1 0,-2 0,-1 0,1 0,-1 0,1 0,0 0,5 0,1 0,0 0,-1 0,3 0,4 0,5 0,4 0,6 0,-1 0,-5 0,-5 0,-2 0,-3 0,1 0,7-4,5-1,6-1,7 2,-3 1,-7 1,-8 1,-7 1,-5 0,-5 4,-1 2,-2-1,0 0,0-2,1 3,4 1,10-1,3 2,7 1,-1 2,-3-1,-11 3,-9 3,-14 3,-13-2,-5 1,-2 1,-3-3,-4 1,1 1,0-3,-3 2,-1 0,2 3,0-3,3 1,0-4,-2 1,-1 2,-3-3,-2-3,-1-3,0-4,-1 3,0-1,-1-1,-3-1,-1-2,-5-1,-3 0,-5-1,-3 0,2 0,4-1,5 5,5 2,2-1,2-1,2-1,0-1,0-1,-4-1,-1 0,-5 0,-5 4,-7 2,-6-1,3-1,5 3,6 0,5 0,0-3,2 0,-8 1,-4 2,-4-2,-2 4,3-1,5-1,5-2,5-2,4-1,1-1,6 3,2 1,0 0,-6-1,-11 3,-12 0,-7 0,-2 1,0 1,5-2,7-2,7-2,6-1,3-1,3-1,6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5:52.8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5875 3650,'8'-4,"17"-5,-1 3,1-2,0 0,4-2,1 1,0 1,-1 2,-1 3,-6-4,-2 1,0 1,0 1,2 1,0 2,2 0,0-3,0-2,1 1,0 1,0 1,0 2,-5-4,4-1,5 0,11 2,-2-3,5 0,4 1,-1 1,-6 2,-4 2,-9-4,-4-1,-3-4,0 1,5 1,3 2,4-2,10 0,6 2,7-3,7 1,2 1,-7 2,-4 2,-6-3,-4 0,-5 0,4 2,0 2,-1 0,3 1,1 1,-2 0,-4 1,-5-1,-4 0,-3 0,-2 0,4 1,0-1,4 0,5 0,9 0,12 4,14 6,-2 0,0 4,-4-1,-9-3,-10-2,-6-4,-4-2,-2-1,-1-1,-4 0,-2-1,-2 1,-2-1,0 1,3 0,6 0,10 0,1 0,5 0,0 0,-2 0,0 0,0 0,-3 0,-6 0,-5 0,-5 0,-2 4,-2 1,-1 1,0 2,4 1,5-2,2-2,-1 3,-2 0,-3-2,3-2,0-1,2 3,9 0,5 4,7-1,3 3,-5 4,-3-1,-1 1,-5-2,-6-4,-5-3,-4-3,-2-2,-3-2,4 0,5-1,6 5,0 1,-2 0,-4-1,-2 3,-3 0,2 0,0-3,8-1,10 3,1 1,5-2,5-1,2-1,3-1,2-2,-5 1,-8-2,-6 1,-2 0,4 0,-2 0,3-1,-2 1,-6 0,-5 0,-5 0,-4 0,-2 0,-2 0,0-4,8-1,3-1,8-2,5-1,3-2,1 0,-5 2,-5 3,-6 2,-5 2,-3 1,-3 1,-1-4,4-1,1-4,4 0,1 0,-1 3,-7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6:35.9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5598 3750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7:40.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9294 4059,'-4'0,"-6"-4,-5-2,-5 1,-2 0,-2 2,-2 1,1 1,-9 1,-7 0,-5 0,1 0,5 1,4-1,4 0,4 0,2 0,1 0,1 0,-8 0,-11 0,-3 0,3 0,4 0,4 0,5 0,2 0,-1 0,-1 0,-8 0,-10 0,-9 0,-12 0,-6 0,0 0,1 0,1 0,3 0,2 0,0 0,3 0,8 0,10 0,4 0,6 0,0 0,-6 0,1 0,-6 0,-8 0,-1 0,-5 0,1 0,5-4,9-2,8 1,7 1,4 1,-2 1,-3-4,-1 0,1 1,3 1,1 1,2-3,2 0,-9 0,-10 2,-14 1,-11 2,-6 0,7 1,9 0,11 0,6 0,5 1,5-5,3-2,-1 1,-4 1,0 1,0 1,3 1,-2 0,1 1,-8-4,-8-1,-6 0,-1 1,4 1,15 1,18 1,17 1,11 0,10 0,8 0,9-4,2-1,3-1,-2 2,-7-3,-5-1,0 2,1-3,3 1,0 1,0 1,-3 3,-1 1,3-2,0-2,-1 1,3-3,0 0,3 1,8-3,4 1,8 2,5 2,11-2,0-1,2 3,-1 0,-3 2,-1 2,-9 0,-1 1,1 0,0 1,1-1,4 0,-2 1,6-1,8 0,3 0,-3 0,-3 0,-1 0,-4 0,-2 0,-3 0,-9 0,-6 0,-2 0,4 0,1 0,0 0,4 0,0 0,0 0,3 0,-1 0,-1 0,2 4,3 1,0 1,2-2,2-1,-1-1,-3-1,-9-1,-8 0,-8 0,-7 0,1 0,-1 0,-1-1,6 1,7 0,8 0,8 0,-1 0,-3 0,-5 0,-8 0,-6 0,-5 5,-3 0,-2 0,-2 4,1 4,-1 0,1-3,-1 2,2-1,-1-3,1-3,-1-2,1-1,0-2,-1-4,1-2,0 0,0 1,-1 2,1 1,0 1,-1 0,1 1,0 0,-1 1,1 3,-5 6,-5 5,-5 5,-5 2,-3 3,-1 0,-6-3,-6-6,-5-6,-4-4,1 1,-1-1,0-1,-1-2,-2-1,-1-1,4 4,1 0,0 4,-2 1,-1 2,-1 0,-1-3,0-2,-1-3,1-2,-1 3,0 0,0 0,0-1,0-2,1 4,-1 0,0 0,1-2,-1-1,-4-1,-1-1,0-1,1 0,5-1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7:45.2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5500 3416,'5'0,"2"5,0 8,-2 5,4 1,1 3,-2 1,-3 4,-1 1,-2 2,5-5,0-1,-1 1,-1 1,-1 1,-2 2,-1 1,-1 0,0 1,0 0,-1 0,1 1,0-1,0 0,0-1,-6 7,-6-5,-2-1,2-2,3 0,3 1,3 0,1 0,1 0,1 1,1-1,0 1,-1 0,1 0,4-5,2-3,0 2,-2 0,-1 2,-2 2,0-5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17:32.576"/>
    </inkml:context>
    <inkml:brush xml:id="br0">
      <inkml:brushProperty name="width" value="0.1" units="cm"/>
      <inkml:brushProperty name="height" value="0.1" units="cm"/>
      <inkml:brushProperty name="color" value="#E71224"/>
      <inkml:brushProperty name="ignorePressure" value="1"/>
    </inkml:brush>
  </inkml:definitions>
  <inkml:trace contextRef="#ctx0" brushRef="#br0">6312 4308,'5'0,"5"0,5 0,5 0,3 0,2 0,2 0,-1 0,0 0,1 0,-1 0,0 0,-1 0,1 0,-1 0,1 0,-1 0,0 0,1 0,-1 0,1 0,-1 0,5 0,1 0,0 0,-2 0,0 0,-6-5,-7-1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18:01.264"/>
    </inkml:context>
    <inkml:brush xml:id="br0">
      <inkml:brushProperty name="width" value="0.1" units="cm"/>
      <inkml:brushProperty name="height" value="0.1" units="cm"/>
      <inkml:brushProperty name="color" value="#E71224"/>
      <inkml:brushProperty name="ignorePressure" value="1"/>
    </inkml:brush>
  </inkml:definitions>
  <inkml:trace contextRef="#ctx0" brushRef="#br0">6332 3298,'4'0,"6"0,6 0,3 0,9-5,3 0,0-1,0 2,-6-4,-2 1,-1 0,-1 2,2 2,0 1,2 1,-1 1,1 0,1 1,-1-1,1 0,-1 1,1-1,-1 0,1 0,-1 0,-4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16:02.852"/>
    </inkml:context>
    <inkml:brush xml:id="br0">
      <inkml:brushProperty name="width" value="0.1" units="cm"/>
      <inkml:brushProperty name="height" value="0.1" units="cm"/>
      <inkml:brushProperty name="color" value="#E71224"/>
      <inkml:brushProperty name="ignorePressure" value="1"/>
    </inkml:brush>
    <inkml:brush xml:id="br1">
      <inkml:brushProperty name="width" value="0.35" units="cm"/>
      <inkml:brushProperty name="height" value="0.35" units="cm"/>
      <inkml:brushProperty name="color" value="#E71224"/>
      <inkml:brushProperty name="ignorePressure" value="1"/>
    </inkml:brush>
  </inkml:definitions>
  <inkml:trace contextRef="#ctx0" brushRef="#br0">26 26</inkml:trace>
  <inkml:trace contextRef="#ctx0" brushRef="#br0" timeOffset="620.7983">26 26</inkml:trace>
  <inkml:trace contextRef="#ctx0" brushRef="#br1" timeOffset="200177.6537">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21T04:45:4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0 202,'42'0,"0"0,30 3,-58-1,1 0,-1 1,0 0,0 1,0 1,11 5,-15-5,0-2,1 0,-1 0,1-1,-1 0,1 0,7-1,79-2,-47-1,-16 0,1-1,14-5,-15 3,1 0,16 2,-24 2,-1-2,22-5,-20 3,0 1,12 1,5 2,0-2,37-8,91-14,-135 20,0 1,0 3,6 1,-9 0,-1-1,1-2,33-7,-7-2,1 3,52 0,125 5,-182 4,-38-1,-1-1,0-1,15-4,-13 3,0 0,0 2,4 0,4-1,-1 0,0-2,0-1,7-3,20-5,-25 9,0 1,0 2,26 1,-26 1,1-2,-1 0,25-6,-13 1,1 3,1 1,-1 2,34 4,14-1,674-2,-755 0,0 1,0 0,0 0,0 1,0 0,1 1,5 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19:31.757"/>
    </inkml:context>
    <inkml:brush xml:id="br0">
      <inkml:brushProperty name="width" value="0.35" units="cm"/>
      <inkml:brushProperty name="height" value="0.35" units="cm"/>
      <inkml:brushProperty name="color" value="#E71224"/>
      <inkml:brushProperty name="ignorePressure" value="1"/>
    </inkml:brush>
  </inkml:definitions>
  <inkml:trace contextRef="#ctx0" brushRef="#br0">1151 4210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0:31.0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7716 2351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0:39.956"/>
    </inkml:context>
    <inkml:brush xml:id="br0">
      <inkml:brushProperty name="width" value="0.05" units="cm"/>
      <inkml:brushProperty name="height" value="0.05" units="cm"/>
      <inkml:brushProperty name="color" value="#E71224"/>
      <inkml:brushProperty name="ignorePressure" value="1"/>
    </inkml:brush>
  </inkml:definitions>
  <inkml:trace contextRef="#ctx0" brushRef="#br0">7602 2421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1:02.676"/>
    </inkml:context>
    <inkml:brush xml:id="br0">
      <inkml:brushProperty name="width" value="0.05" units="cm"/>
      <inkml:brushProperty name="height" value="0.05" units="cm"/>
      <inkml:brushProperty name="color" value="#E71224"/>
      <inkml:brushProperty name="ignorePressure" value="1"/>
    </inkml:brush>
  </inkml:definitions>
  <inkml:trace contextRef="#ctx0" brushRef="#br0">7583 2497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1:06.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7583 2497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1:06.584"/>
    </inkml:context>
    <inkml:brush xml:id="br0">
      <inkml:brushProperty name="width" value="0.05" units="cm"/>
      <inkml:brushProperty name="height" value="0.05" units="cm"/>
      <inkml:brushProperty name="color" value="#E71224"/>
      <inkml:brushProperty name="ignorePressure" value="1"/>
    </inkml:brush>
  </inkml:definitions>
  <inkml:trace contextRef="#ctx0" brushRef="#br0">7583 2497</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1:10.4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7558 2554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3:11.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3137 3272,'0'-4,"5"-2,5 0,5 2,10-3,3-1,3 1,-1-2,0 0,3 2,9-3,1 1,3 2,-3 2,0 2,2 1,1 1,6 1,8 1,5-1,6 1,7-1,4 0,5 0,1 0,-2 0,-7 0,-3 0,-7 0,-10 0,-7 0,-4 0,-5 0,-1 0,-4 0,0 0,-2 0,2 0,7 0,5 0,7 0,6 0,6 0,8 0,8 0,8 0,0 0,2-4,2-2,-3 1,-8 0,-6 2,-8 1,-12 1,-12 1,-10 0,-6 0,-6 0,-1 0,-2 1,0-1,0 0,1 0,0 0,1 0,0 4,9 2,8 4,8 0,10 3,3-1,-5-2,-8 1,-8-1,-7-3,-5-1,1-3,-1-2,0 0,-2-1,-1-1,-1 1,0-1,0 1,-1 0,-4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25.8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6567 3611,'0'-5,"0"-2</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28.84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7120 3191,'4'0,"6"0,6 0,12 0,50 0,37-4,4-2,-6-4,-5 0,-21-3,-24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21T04:45:53.0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1 201,'53'-1,"0"-2,47-8,-24 3,0 3,0 3,21 5,15-1,1028-2,-1081-2,41-8,35-2,-67 7,5-3,-15 1,50 1,-61 6,44 1,0-4,47-9,-47 2,28-6,78-8,-123 10,0 3,49 1,-54 9,-9 1,0-2,41-9,-55 5,-1 2,2 2,20 2,139 15,-59-3,-92-7,0 1,0 3,31 11,-56-15,0 0,0-2,1-2,-1 0,17-3,-11 0,0 2,0 2,24 4,58 17,-54-8,1-4,1-2,46-1,-61-6,41 8,-37-4,21 0,-47-6,309-2,-299-2,0-2,26-8,-32 6,1 1,0 2,27-1,-15 6,-17 1,-1-2,1-1,0-1,17-5,-22 3,1 2,15-1,34-5,-8 1,0 2,1 2,44-2,47-5,39 7,-152 3,-1-3,12-3,-5 0,24 2,409 3,-233 4,-227-1,-1 1,0 0,0 2,0 1,0 1,-1 0,9 5,-8-5,0-2,1 0,-1-1,1-2,0 0,0-2,15-2,29 0,17 2,-13-1,52 6,-8 18,-108-20,1 1,-1 0,0 0,0 1,0 0,4 3,-8-5,13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37.2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5551 3250,'10'0,"10"0,6 0,5 0,2 0,0 0,1 0,0 0,-1 0,0 0,-1 0,-5-5,-3-3,6-4,4-1,0 3,1 2,-6 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42.5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5480 4513,'0'-6,"6"-1,6 0,8 2,5-5,3 1,4-5,6-5,2 2,0-3,-2-3,-1 2,-2 5,-7 0,8 2,3 4,-5-2,-2 1,-2-3,-1 1,1-2,0 0,1 4,0 3,0 3,1 3,-1 1,1 6,0 9,-5 6,-8 5,-12-1,-13-5,-10-5,-9-6,1 2,-2-2,-1-1,-2-2,-1-2,-1-2,0 0,-1-1,0-1,5 6,2 2,0 0,-1-2,-2-1,-2-2,0-1,-1 0,-6 4,-3 2,7 5,8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49.8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6274 3222,'5'0,"8"0,12 0,12 0,17 0,9 0,6-5,6-2,7 0,6-4,-7 0,0 2,1-4,-2 2,-4 1,-9 4,-11 2,-9 2,-8 1,-5 1,-2 0,-2 1,-6 4,-7 8,-6 7,-5 5,-4 4,-2 3,-1 6,5 2,2 0,0-2,-1-7</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52.9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6274 4471,'5'0,"8"0,6 0,6 0,4-6,3-1,6 0,13-4,8-5,11-6,10-4,7-4,0-1,1-2,-9 6,-13 7,-11 1,-11 5,-12-2,-6 3,-3 3,1 3,2 3,1 2,2 2,12 0,4-5,1-1,-9 5,-9 9,-11 7,-7 8,-6 5,2 13,0 6,-1 0,4-8,0-5,5-3,-7-7,-19-2,-25-4,-27-1,-19 3,-12 3,-6 3,4-3,13 1,15-5,19 0,13-2,7-6,4-3,0-4,0-2,-1-2,-8 0,-7-1,-9 0,-11 0,-11 1,-4 0,0 5,-3 2,12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4:57.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6293 3582,'6'0,"6"0,8 0,5 0,9-5,4-2,-4-6,3-5,6-5,1-4,-2 2,3 0,0-1,-3 4,2 1,-1 3,-2-1,-9-1,-3 1,-2 5,0 4,1 4,0-2,8-5,7-1,2 2,-6-2,-10 7,-5 4,-6 9,-6 8,0 7,3 0,5-3,5 0,2-3,-2 2,-1-2,-4-4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08:25:03.2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3201 3222,'4'0,"6"0,6 0,4 0,3 0,2 0,1 0,1 0,3 0,3 0,-2 0,-1 0,-1 0,-1 0,-2 0,0-4,-1-2,0 0,1 2,-1 1,8 1,0-4,-3 0,-1 1,-2 0,0 2,-2 2,9 0,7 1,5 0,8 0,-2 0,1 0,-6 1,-7-1,-4 0,-6 0,2 0,4 0,4 0,4 0,-1 0,-3 0,-5 4,-4 2,2 4,0 0,-2 3,2-1,1-2,-2-3,-2-3,-2-2,-1-1,0-1,-2 4,0 1,5 0,0-1,1-1,-1-1,-2-1,-1-1,0 0,-1 0,-1-1,0 1,0 0,1 0,-1 0,4 0,2 0,0 0,-1 0,-1 0,-2 0,4 0,0 0,0 0,-1 0,-2 0,-1 0,0-4,-2-2,1 0,-1 2,0 1,0 1,0 1,1 0,-1 1,5 0,1 1,0-1,-6-4,-2-2,-1 1,0 0,1 2,0 1,1 1,1 1,0 0,0 0,1 0,0 0,-1 1,1-1,-1 4,1 2,3 0,2-2,0-1,-1 3,-1 1,-2-1,0-1,-2-3,1 5,-1-1,0 0,0-2,1-1,-1-1,0-2,0 1,-3-6,-7-1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09:44:23.8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215 150,'1'-1,"-1"0,0 0,0 0,1 0,-1 0,1 0,-1 0,1 0,-1 0,1 0,0 0,-1 1,1-1,0 0,0 0,0 1,0-1,-1 1,1-1,0 1,0-1,0 1,0-1,0 1,0 0,0-1,1 1,33-6,-32 5,75-2,-63 3,1 0,-1 0,0-1,0-1,0-1,0 0,0-1,-1-1,13-5,15-9,0 2,2 2,0 2,17-2,-45 11,0 1,0 1,0 0,1 1,0 0,-11 1,-1 1,0-1,1 1,-1 0,0 0,0 1,0 0,0-1,0 2,0-1,0 0,-1 1,1 0,-1 0,0 1,0-1,0 1,4 5,-1 0,0 1,-1 0,0 0,-1 1,0-1,1 7,-3-8,1-1,-1 1,1-1,1 0,0 0,0 0,0 0,1-1,0 0,1 0,-1-1,6 4,1 0,2-1,-1-1,1 0,0-1,0 0,1-1,0-1,0-1,1 0,-1-1,1-1,-1 0,9-1,-2-1,8 0,0 1,0 1,0 2,12 4,-37-7,24 5,-1 2,1 1,-2 2,2 1,-11-4,0-2,0 0,11 2,42 13,-10 2,37 7,-66-24,1-1,0-2,0-1,0-2,27-4,22 2,390 2,-445-2,1-1,0-1,18-6,-3 1,-7 0,0-3,0-1,-1-2,-1-1,14-9,-32 15,-1 0,1-2,-2 0,0 0,0-2,-1 0,-1 0,0-1,3-7,-14 20,-1 0,1 0,-1 0,0 0,0 0,0 0,0-1,0 1,0 0,0 0,-1-1,1 1,-1 0,0-1,1 1,-1-1,0 1,-1 0,1-2,-1 2,0 0,0 1,0-1,0 1,0-1,0 1,0-1,-1 1,1-1,0 1,-1 0,0 0,1 0,-1 0,1 0,-1 0,0 1,0-1,1 0,-1 1,0-1,0 1,0 0,0 0,0-1,-16-1,1 1,-1 0,1 1,0 0,-1 2,1 0,0 1,-4 2,-31 9,1 3,0 2,-4 2,-28 5,64-22,1 0,-1-1,0 0,0-2,0 0,-11-2,19-1,1-1,0 0,0-1,0 0,0 0,1-1,-1 0,1-1,1 0,-2-1,-33-19,-77-47,83 52,0 1,-14-3,35 17,1 1,-1 0,1 2,-1 0,0 0,-1 1,-10 1,-29-1,-48-10,50 5,-1 2,-2 3,-1626 3,1677-1,-1 0,1 0,-1 1,1 0,0 0,0 1,-1-1,1 1,0 1,1-1,-5 3,6-3,1 1,0-1,0 1,0 0,1 0,-1 0,1 0,-1 0,1 1,0-1,0 1,1-1,-1 1,1 0,0-1,0 1,0 0,0 0,0 2,-2 30,1 0,2 0,1 0,5 24,-6-54,1-1,-1 1,1-1,0 1,1-1,0 1,-1-1,2 0,-1 0,0 0,1 0,0 0,0-1,1 1,-1-1,1 0,0 0,0 0,1 0,-1-1,1 1,-1-1,1-1,0 1,0-1,0 1,1-1,-1-1,1 1,-1-1,1 0,-1 0,1-1,-1 0,1 1,0-2,-1 1,1-1,-1 0,1 0,-1 0,1-1,0 0,13-6,-1 0,0 0,0-2,-1 0,-1-1,12-10,-22 17,7-5,0 1,1 1,0 0,1 1,0 0,0 1,0 1,0 0,1 1,12-1,24 1,-1 2,35 3,6 1,15-5,-20 1,44 5,-122-3,1 0,-1 0,0 1,0 1,0 0,-1 0,1 0,2 2,8 7</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09:44:32.8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3069 239,'-386'0,"367"-1,1-1,-1-2,1 0,-1 0,1-2,1 0,-1-1,-5-4,5 3,-1 0,-1 1,0 1,1 0,-2 2,-17-2,-30 6,49 1,0-1,-1-1,1-1,0 0,-12-4,-84-18,73 17,0-2,-25-10,43 13,-1 1,0 1,0 1,0 1,0 1,-1 1,-12 3,-5-2,-37-3,53-2,0-1,0-1,-19-8,22 7,0 0,-1 1,0 2,-16-1,-351 3,193 4,179-3,0 1,0 1,1 1,-1 1,0 1,1 0,0 1,0 1,1 1,-1 1,1 0,1 2,-7 4,2 0,1 2,0 1,1 1,1 0,0 1,-13 20,16-18,-1 0,-1-1,-7 5,18-19,0 0,-1 0,1-1,-2 0,1 0,0-1,-1 0,0 0,0-1,0 0,0-1,-9 2,12-3,0 0,0 1,0-1,0 1,1 1,-1-1,1 1,0 0,0 0,-2 2,5-3,0 0,0 0,0 0,0 1,1-1,-1 1,1-1,-1 1,1-1,0 1,0 0,0-1,0 1,0 0,1 0,0 0,-1-1,1 1,0 0,0 0,0 0,1 1,0 11,1 0,1 0,1 0,0 0,0 0,2-1,1 2,-3-7,0-1,1 0,1-1,-1 1,1-1,0 0,1 0,0-1,0 0,0 0,1-1,2 2,5 2,1-1,-1-1,1 0,1-1,-1 0,1-2,0 0,16 2,-21-5,0 0,1-1,-1 0,0-1,0 0,0-1,0 0,0-1,0-1,0 1,-1-2,0 0,2-1,1-2,24-13,2 2,0 1,-25 12,0 1,1 1,-1 0,1 2,-1-1,1 2,6 0,600 3,-593-1,0 2,0 2,18 4,-3 0,20 6,29 11,-54-13,1-2,-1-2,1-1,1-3,16 0,-22-4,1-1,-1-2,0-2,3-2,-25 4,0-2,-1 0,0 0,0-1,0 0,0-1,-1-1,0 0,0 0,-1-1,0 0,7-8,11-12,0 2,2 1,12-7,-30 24,0 0,1 0,0 2,1 0,-1 0,1 1,0 1,0 0,1 1,7-1,-10 3,0-1,0 0,0-1,-1-1,1 0,-1 0,0-1,10-6,-12 7,0 0,0 1,1 0,-1 0,1 1,0 0,0 1,7-1,7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09:44:39.9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2513 140,'0'-1,"0"0,0 0,-1 0,1 0,-1 0,1 0,-1 0,1 1,-1-1,1 0,-1 0,0 0,0 0,1 1,-1-1,0 0,0 1,0-1,0 1,0-1,0 1,0-1,0 1,0-1,0 1,0 0,-1 0,-32-7,31 7,-84-6,1 4,-28 4,-15 1,-1643-3,1761 0,1-1,-1 1,0-2,1 0,-1 0,-7-3,13 3,1 1,0-1,0 0,0 0,0-1,0 1,1-1,-1 0,1 0,0 0,0 0,0-1,0 1,0-1,1 0,-1 1,1-2,0 1,0 0,0 0,-1 0,0 1,1-1,-1 1,-1-1,1 1,-3-2,5 4,-1 0,1 0,0 0,-1 1,1-1,0 0,-1 1,1-1,-1 1,1-1,-1 1,0 0,1 0,-1 0,1 0,-1 0,1 0,-1 0,0 0,1 1,-1-1,1 0,-1 1,1 0,-1-1,1 1,0 0,-1 0,1 0,-32 21,16-13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3:27.4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1743 4994,'7'0,"9"-7,9-2,7 0,5 2,3-5,2 0,-7-6,-1 1,-1 3,2 4,1 4,2 3,1 1,1 2,1 1,0 0,0-1,0 1,0-1,0 1,0-1,-1 0,8 0,2 0,-1 0,-1 0,-2 0,-2 0,-2 0,-1 0,-7 7,-2 2,-1 0,-5 5,1 0,-6-2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0T13:20:32.7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27,'25'-1,"-1"-1,0-2,6-1,-4 0,0 1,17 0,543 3,-283 3,-280-2,0 1,0 1,0 1,18 6,-8-4,0 0,1-2,-1-2,19-2,-9 1,-1 1,21 5,22 10,69 24,-49-11,-73-21,-13-2,0-2,1 0,-1-1,1 0,3-2,469-2,-471 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3:51.2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6141 1760,'0'5,"0"8,6 1,1 4,5-2,6-3,0 2,2-2,-2 2,1-1,3-3,3-4,3-3,1-1,2-3,1 0,1 0,-1-1,0 1,0-1,0 1,0 0,0-1,0 1,0 0,-1 0,1 0,0 0,0 6,-1 1,1 0,0-2,0 5,-1-1,1 0,0-3,0 3,-1 6,1 0,0 3,0-2,-1-3,1-4,0-4,-6-2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4:20.82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7054 1829,'5'0,"8"0,6 0,6 0,4 0,3 0,0 0,1 0,0 0,-5 6,-3 1,1 5,0 1,2-2,2 2,0-1,1 3,1 0,0-4,0-4,0 3,0 0,0-2,0-3,-1 4,1 0,0-2,0 4,-1 0,1-2,0-3,0-2,-1-1,1-2,0-1,0-1,-1 1,1-1,-6-4,-6-8,-8-7,-5-5,-4-4,-8-2,-9-2,-7 0,-5 5,-4 8,-2 7,-1 6,-1 3,1 4,0 1,1 0,-1 1,1-1,1 0,-1-1,0 6,0 1,1 0,-1-1,0-2,1-2,-1-1,0 0,0 4,1 7,-1 2,6 4,1-2,0-3,-1-4,-2-3,-1-3,4 3,1 1,-1 0,-2-3,4 5,1 0,-2-1,-2-2,-2 3,-1 0,3 4,2 0,-1-2,4 2,5 4,11 5,12-1,10-5,7-4,6-5,2-3,2-3,0-1,0-1,-1 0,0 0,-1 1,0-1,0 1,0 0,0 0,-1 0,1 0,0 0,-1 0,-4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4:27.27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2356 4193,'6'0,"6"0,8 0,5 0,3 0,4 0,0 0,1 0,1 0,-1 0,-1 0,0 0,0-5,6-3,1 2,-1 0,-1 2,-1 2,-2 0,-1 2,-1 0,0 0,0 0,-1 6,1 2,-6 4,-2 1,1-2,1-3,2-3,1-2,2-2,0-1,-5-5,-1-3,0 0,2 2,-4 8,-1 2,-4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4:53.89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4912 4689,'4'0,"6"-4,6-2,4 1,3 0,2 2,1 1,0 1,1 1,-1 0,0 0,0-4,0-2,-1 1,1 1,-1 1,0 1,1 1,-1 0,0 1,1 1,-1-1,1 0,3 0,-2 5,-2 0,0 1,-1-2,0 4,1 0,-1-2,1-1,1 2,-1 1,0-2,1-1,-1-2,1-2,-1 0,1-1,-1 0,0 0,1-1,-1 1,1 0,-1 0,0 0,1 0,-5-5,-1-1,-1 1,2 1,2-4,0 0,2-2,0-1,0 2,1-1,-1 0,1-2,-1 1,-3-2,-3 2,1 1,1 4,2 2,0 2,1 2,1 0,1 0,-1 1,1-1,0 1,-1-1,1 0,-1 0,1-4,-1-2,1 1,-1 0,0 2,1 1,-1 1,1 1,-1 0,0 0,1-4,-1-2,1 1,3 1,2 1,0 1,-1 1,-1 0,-2 1,0 1,-2-1,1 0,-1 0,0 5,0 5,-4 5,-1 1,-5 1,0 3,-2 2,-4 1,-3 1,-3 2,-2-1,-1 1,-5-4,-5-7,-7-4,-3-6,-4-2,-1-3,-1-1,-1 0,1-4,-1-2,1 1,1 1,-1-3,0 0,1 2,0-3,-1 0,1 2,0 2,-1 1,1-2,-1 0,1 0,0 2,-1 1,1 2,-1 0,1-3,0-2,-1 1,1 1,-1 1,1-3,0-1,-1 1,1 2,-5 1,-5 1,-2 1,2 1,2 0,2 0,3 1,1-1,1 0,1 0,0 0,-4 0,-2 0,-4 0,-5 0,1 0,2 0,3 0,3 0,2 0,3 0,0 0,1 0,0 0,0 0,0 0,0 0,0 0,0 0,0 0,-1 0,1 0,-1 0,1 0,0 0,-1 5,1 0,-1 1,1 3,-1 0,1-2,0-2,-1-1,1-2,-1-1,-3 3,-7 6,-9 1,-6 3,-7 3,-3 3,5-1,8-5,7-4,7-4,5-3,2-2,7-5,6-7,1-1,-1 1,2-1,2-4,-1 1,-3 0,1-3,-1-3,1-1,2-2,5-1,2-1,2 0,1 0,1 1,5 3,6 7,5 5,4 4,4 4,1 1,1 2,1 0,-5-4,7-2,3 0,1 6,-6 6,-3 7,-2 0,-3 3,-2-2,1 1,2 3,-3 1,1 2,0-2,3-1,1-3,2-5,1 0,0-1,1-3,0-2,-1-3,1-1,0-1,-1 0,1 0,-1-1,1 1,-1-1,5 1,5 0,6 0,0 0,-2 0,-5 0,-2 0,-3-4,-2-2,-2 1,5 0,0 2,0 1,0 1,-2 1,-1 0,-1 0,0-4,-18-2,-10 5,-9 3,-7 5,-1 5,-1 1,-1-1,-2-4,-1-2,-1-3,-5-5,-1-4,-5 0,0-3,2 0,2 1,2 2,3 2,0 2,1 1,1 1,0-4,0-2,-4-3,-10-1,-8 2,-4 2,-2 2,4 1,6 2,5 1,10-4,10-6,7-5,6-4,8-4,8-2,6-1,5-1,3 5,1 2,1 3,-4 2,-2-2,4 2,2-1,1 3,0 3,0 0,-1 0,-1 3,0 2,0 2,-1 2,1 1,-1 0,0 0,-4 5,-1 1,0 4,1 5,1 4,1 3,2 2,0-3,0-1,-4 1,-1-3,0-1,-3 1,0 3,1-4,2-3,-2-1,-1 2,2-1,2-3,2 0,0-1,2-2,0-3,1-2,-4-6,-2-2,0-5,1-1,1 2,2 2,0-2,1-3,1-1,-1-1,1 1,-1 2,-3 0,-2 1,0 3,1-3,1 2,1-4,2-3,0 1,0 3,1 3,-1 3,1 2,-1 2,1 1,0 0,-1-3,0-2,1 0,-5 5,-1 3,-5 5,-4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5:04.986"/>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6548 2043,'0'5,"0"5,0 5,0 5,0 3,0 2,0 1,0 1,0-1,0 1,0-1,0 0,0-1,0 1,0-1,0 1,0-1,-4 0,-2 1,1 4,0 1,2 0,1-2,1 0,1-2,4-4,2-3,4 0,0 0,-1 2,-2 2,1-5,5-4,3-5,5-4,1-4,3-1,1-2,0 0,0 0,0 0,0 1,0-1,0 1,-1 0,0 0,1 0,-1 0,1 0,-1 4,0 2,1 0,-1-2,0-1,1-1,-1-1,1 0,-1-1,0-1,1 1,-1 0,5 0,1 0,4 0,1 0,-2 0,-2 0,-3 0,-1 0,-2 4,0 2,-1-1,0 4,0 0,0-2,0-1,1-3,-1-1,0-1,1-1,-1 0,0 0,1-1,-1 1,1 0,-1-1,0 1,1 0,-1 0,1 0,-1 0,0-4,1-2,-1 1,1 0,-1 2,0 1,1 1,-1 1,1 0,-1 0,0 0,1 1,-1-1,1 0,-1 0,0 0,1 0,-5-4,-6-6,-5-6,-4-4,-4-3,-2-2,0-1,-1-1,-1 1,1-1,1 1,-1 0,-3 1,-2-1,0 1,2-1,1 1,1 0,1-1,1 1,-5 4,0 1,0 0,-4-1,0-1,2-1,-3 3,-7 5,-7 9,-2 10,-2 5,0 0,1 4,0-1,0-3,1 2,0-1,1-2,-1-3,1-2,0 3,-1 0,1 0,0-2,-1-2,1 0,0-1,-1-1,1 0,-1 0,1-1,0 1,-1 0,1 0,-1 0,1 0,0 0,-1 0,1 0,-1 0,1 0,0 0,-1 0,1 0,-1 0,1 0,0 0,-1 0,1 0,-1 0,1 0,0 0,-5 0,-1 0,0 0,1 0,1 0,2 0,1 0,0 0,0 0,5-5,6-5,6-5,4-5,2-3,3-2,1-2,0 1,0-1,0 1,0 0,3 0,2 0,0 1,-2 0,-5 3,-7 7,-7 5,-4 5,-4 3,-2 1,-2 2,0 0,1 0,-1 0,1 0,0-1,1 5,-1 1,1 3,4 6,1-1,0-2,-1 1,-1 2,-1 0,-2-4,0 1,4-2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5:28.03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7582 2007,'5'0,"0"4,1 6,-2 6,-1 4,-1 3,-1 2,0 1,-1 1,0-1,-1 1,1-1,0 0,0-1,0 1,0-1,0 1,0-1,0 0,0 1,0-1,0 0,0 1,0-1,0 1,0-1,0 0,0 1,0-1,0 1,0-1,0 1,0-1,0 0,0 1,4-5,6-6,6-5,4-4,3-4,2-2,1 0,0-2,1 1,-1 0,0 1,0-1,0 1,-1 0,1 0,-1 0,0 0,1 0,-1 0,1 0,-1 0,0 0,1 4,-1 2,1 0,-1-2,0-1,1-1,3-1,3 0,-1-1,3-1,0 1,-1 0,-2 0,-2 0,-2 0,-1 0,0 0,-1 0,0 0,0 0,0 0,0 0,0 0,1 0,-1 0,1 0,-1 4,0 2,1-1,-1 0,-4 2,-1 1,0-2,1-1,1-2,2-1,0-1,1-1,0 0,1-1,0 1,-1 0,1 0,-1-1,1 1,-1 0,1 0,-1 0,1 0,-1 0,0 0,1 0,-1 0,0 0,1 0,-1 0,1 0,-1-4,-4-6,-1-1,-5-3,-4-4,-4-3,-3-2,1 3,1 0,-1 0,-2-2,-1-1,0-1,-2 0,0-2,5 5,0 1,0 0,-1-1,-1-1,-1-2,-1 0,0-2,-1 1,-1-1,-3 1,-6 3,-2 3,2-1,-2-2,-3 4,-4 5,-2 0,-2 2,-2 3,-1 3,-4-2,-2 1,0 0,2 2,1 1,2 2,0 0,1 1,1 1,0-1,4 4,2 2,-1 0,-1-1,-1-2,-1-1,-2 3,-4 1,-2 0,0 2,1 1,1-2,1-2,2-1,0-2,0-1,1-1,0-1,0 1,0 0,4 4,1 1,0 1,-1-2,3 3,1 1,-2-1,-2 2,-1 0,-2-2,0-2,-2-2,1-1,-5-1,-2-1,1 0,1 4,1 1,2 0,0-1,2-1,-1-1,1-1,0 0,4-6,6-5,5-6,5-4,3-3,1-2,2-1,0-1,0 0,0 1,0 0,-1 0,-4 5,-6 5,-5 6,-1 1,-2 1,-1 2,-7 2,-3 2,-1 1,0 1,-3 1,-1-1,11 0,12 1,13-1,11 0,7 0,4 0,3 0,1 0,0 0,-5 5,-1 0,-1 1,0-2,2 4,0-1,2 0,-1-2,2-2,-1-1,1-2,-1 1,1-2,-1 1,1 0,-1-1,1 1,-1 0,1 0,-1 0,0 0,1 0,-1 0,1 0,-1 0,0 0,1 4,-1 2,1 0,-1-2,0-1,1-1,-1-1,-4 4,-1 1,0-1,1-1,1-1,2-1,-4 3,-1 1,1 0,5-2,4-1,4-2,2 0,-2 0,-1-2,-2 1,-2 0,-1 0,-1 0,-1-1,0 1,0 0,0 0,0 0,0 0,1 0,-1 0,0 0,-4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5:34.49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5773 4580,'5'0,"5"0,5 0,5 0,3 0,-2 4,4 2,1 0,2-2,0-1,-1 3,0 1,-1-1,0-2,-1-1,1-1,-1-1,0-1,1 0,-1 0,0-1,1 1,-1-4,1-2,-1-4,5-5,1-3,0 0,-1 4,-2 4,-1 0,0-4,-1 2,-1-2,0 1,0 3,1 4,-1 2,0 2,0-3,1-5,-1-1,1 2,-1 2,0 2,1-2,-1 0,1-3,-1 0,0-2,1 0,-1 3,1 2,-1 3,0 2,1 1,-1 1,1 1,-1-1,0 1,1-1,4 1,1-1,0 0,-2 0,0 0,-2 0,0 0,-1 0,-1 0,0 0,0 0,0 0,1 0,-1 0,0 0,1 0,-1 0,-4-5,-1 0,0-1,1 2,1 1,1 1,2 1,0 0,0 1,1 0,-1 1,1 3,0 2,-5 8,-1 2,0 3,-4 2,1 2,-4 1,-3 1,-3 1,-4 0,-1 0,-7-5,-5-1,-2 0,1 1,-1 2,-4 0,-3 2,-2-5,-3 0,-1-4,0-5,-1-4,0-4,0-1,-4-2,-6-1,-1 0,-3 0,2 1,-3-1,3 1,2 0,4 0,3 4,1 2,3-1,-1 4,-3 0,-1-2,-1-1,2-3,1-1,1 4,0 4,1 1,1-2,0 3,0-2,-1-1,1-4,-4-1,-11-2,-11 2,-6 2,-5 4,-2-1,-2-1,9 3,11-2,8-1,12 2,4-1,3-2,0-2,-1-2,-2-1,-1-2,-1 0,-1 0,0 0,-5-1,-6 1,-5 0,-9 0,0 0,0 0,4 0,5 0,6 0,4 0,-1 0,5-5,2 0,2-1,4-3,6-4,0 0,-1-2,-3-3,1-3,4-2,-1-1,2-1,3-1,3 0,2 0,2 0,-4 0,-1 1,2-1,0 1,1-1,1 1,2 0,4-1,6 1,6-1,4 5,-1 2,0 3,-2 1,-1 2,2 4,2 4,-3-3,1 1,1 2,2 1,2 1,0 2,2 0,1 1,-1 1,1-1,0 0,-1 1,1 3,-1 2,-3 4,-3 0,1-1,1 1,6 4,6 4,3 3,-1-2,-2-4,-3-5,-1-4,-2-3,-1-2,-1-1,1-1,-6 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6:01.270"/>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4974 4741,'4'0,"11"0,6 0,4 0,3 0,0 0,9 0,2 5,-1 0,-3 1,-7 3,-5 0,0-2,-2-2,1-1,1-2,1-1,1-1,0 0,0-1,0 1,1 0,-1-1,1 1,-1 0,1 0,-1 0,1 0,-1 0,1 0,-1 4,0 2,1 0,-1-2,5-1,1-1,0-1,-1 0,-2-1,0 0,-2-1,0 1,-1 0,1 0,-1 0,0 0,0 0,0 0,1 0,-1 0,5 0,1 0,0 0,-1 0,-6 4,2 2,0-1,1 0,0-2,-1-1,0-1,0-1,0 0,-1 0,1 0,-1-1,0 1,1 0,-1 0,0 0,1 0,-1 0,1 0,-1 4,0 2,1 4,-1 0,1-1,-1-3,0-2,1-1,-1-2,1-1,-1 0,0-1,1 1,-1-1,1 1,-1 0,0 0,1 0,-1 0,1 0,-5-5,-2 0,1-1,1 2,2 1,-4-4,-5-4,-5-5,-3-4,-4-2,-5 1,-8 1,-1-1,-3-1,1-1,-2-1,-2 3,2 2,4-1,-1 3,-2 4,-3 5,-3 4,-2 2,-1 1,-1 2,-5 0,-2 0,-4-1,0 1,2-1,2 0,2 1,2-1,2 0,0 0,1-1,0 1,0 0,0 0,0 0,0 0,-1 0,1 0,0 0,-1 0,1 0,-1 0,1 0,0 0,-1 0,1 0,-1 0,1 0,0 0,-1 0,1 0,-1 0,1 0,0 0,-1 0,1 0,-1 0,1 0,0 0,-1 0,1 0,-1 0,1 0,0 0,-1 0,1 0,-1 0,1 0,0 0,-1 0,1 0,-1 5,1 0,0 1,-1-2,1 0,-1-3,1 1,0-2,-1 0,1 0,-1 0,1-1,0 1,-1 0,1 4,-1 2,1-1,0 0,-1-2,1 3,-1 1,1-1,0-2,-1-1,1-1,-1-1,1-1,4 4,1 2,0-1,-1-1,-1-1,-1-1,-2-1,0-1,0 0,4 4,1 2,-1-1,5 4,-1-1,-1 0,2 1,0 1,2 2,0-1,-3 2,3 3,2 3,4 3,3 2,3 1,6-3,6-7,6-4,5-1,2 3,3-1,0-3,1-2,0-3,-1-2,0-1,0-1,0-1,-1 1,1-1,-1 1,0 4,5 1,1 1,0-2,-1-1,-2-1,0-1,-2 0,4 3,1 2,4-1,5-1,-1-1,-1-1,-5-1,-2-1,-2 0,-3 0,0 0,-6 4,0 1,-5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6:09.07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5171 2352,'0'5,"0"5,0 5,0 5,0 3,4 2,2 1,0 1,-2-1,-1 1,-1-1,3-5,2-1,2-4,6-5,3-4,4-4,2 3,1-1,1 4,0 1,1 2,-1-1,0-2,-1-2,1 1,-1 0,1-2,-5 3,-2 0,1-3,1-1,2 3,0-1,-3 4,-1-1,1-2,-3 3,0-2,1-1,2-3,2-2,2-1,0-2,2 0,-1 0,1 0,0-1,-1 1,1 0,0 0,-1-1,1 1,-1 0,0 0,1 0,-1 0,1 0,3 1,2-1,0 0,-1 0,-1 0,-2 0,-1 0,0 0,0 0,-1 0,4 0,7 0,0 0,-1 0,-2 0,-2 0,-3 0,-1 0,-1 0,-1 0,4 0,2 0,8 0,2 0,-2 0,-3 0,-3 0,-3 0,-3 0,-1 0,-5-5,-6-5,-6-5,-4-5,-3-3,-2-3,-1 0,0 0,-1-1,2 1,-1 0,0 0,-3 5,-2 1,-4 0,-4 3,-5 5,2 0,-2 2,4-2,-1 2,2-3,0 2,-2 2,-3 3,-3-2,-1 1,2-4,2 1,-2-2,0 0,3-1,-1 0,0 4,-1 3,-3 2,0 2,-2 1,0 1,-1 1,0-1,1 1,-1-1,0 1,1-1,-1 0,1 0,0 0,-1 0,1 0,-1 0,1 0,0 0,-1 0,1 0,-1 0,1 0,0 0,-1 0,1 0,-1 0,1 0,0 0,-1 0,1 0,-1 0,1 4,-1 2,1-1,0 0,-1-2,1-1,-1-1,1-1,0 5,-1 0,1 0,-1 4,1 0,0-2,-1-2,1-1,-1-2,1-1,0-1,-5 0,-1-1,0 1,1 0,2-1,0 1,2 0,0 0,0 0,1 0,0 0,0 0,0 0,-1 0,1 0,0 0,-1 0,5 4,6 6,1 2,3 2,3 4,-1 2,-4-1,1 0,2 1,-1 1,1 2,2 1,-2 1,1 0,2 1,2 0,2-1,2 1,0 0,1-1,1 1,-1-1,5-4,1-1,4-5,4 1,5-4,3-3,2-3,2-3,0-2,0-1,0 0,0-1,0 0,0 1,4-1,1 1,0 0,-1 0,-2 4,-1 2,0 0,-1-2,-5 4,-2-1,1 0,1-2,1-2,-3-1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6:36.13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5106 4752,'5'0,"8"0,6 0,6 0,4 0,3 0,0 0,1 0,0 0,0 0,0 0,-1 0,0 0,0-5,0-3,0 2,-1 0,1-3,0-1,-1 2,1 2,0 2,0 2,-6-5,-1 0,-1 0,3 2,1 2,1 1,1 1,2 0,-1 1,1 1,0-1,-5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0T13:20:42.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0 250,'372'0,"-349"1,-1 1,1 1,6 3,57 6,143-11,-122-2,-72-1,-1-1,1-2,4-3,-14 3,-8 1,0-1,0 0,12-7,-12 5,1 1,0 0,2 1,66-17,-41 10,44-5,-33 8,-12 2,0 2,25 1,951 5,-995-2,-1-1,0-2,5-1,-2 0,0 1,15 0,297 3,-161 3,-147-5,-1-1,0-2,-1 0,1-2,-1-1,-1-2,4-3,-23 11,17-6,-1 2,1 1,1 0,-1 2,0 1,1 1,0 2,9 1,-10-1,0 2,0 0,0 2,0 1,0 1,12 5,-16-5,-1-2,0 0,1-1,0-1,0-1,6-1,39 2,24 9,-51-5,35 0,389-5,-222-2,-217 2,0 2,-1 0,4 2,58 7,-11-11,-45-1,1 1,-1 1,0 2,15 3,-5 0,-1-2,1-2,-1-2,1-2,7-1,44-1,1561 3,-1630 2,0 0,0 2,0 0,-1 1,7 4,-5-3,-1 0,1-1,0-1,20 0,-18-2,0 1,16 4,41 4,-1 1,-59-7,0-1,0-1,3-1,7 0,0 2,7 2,-8-1,1-1,9-1,25 1,13 5,-22-3,52 0,311-7,-396 2,0 2,1 0,4 3,-3-1,1-1,15-1,11-1,1-2,-1-3,0-3,5-2,-17 2,31-1,37-5,-78 8,0 1,0 2,9 1,48-3,-85 3,-1 0,1 0,-1-1,1 1,-1-1,1 0,-1 0,0 0,1 0,-1 0,0 0,0-1,0 1,0-1,0 0,0 1,0-1,0 0,0-1,4-7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06T16:36:40.550"/>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5030 2543,'4'0,"6"0,10 0,6 0,3 0,0 0,0 0,0 0,-2 0,0 0,-1 0,0 0,-1 0,0 0,1 0,-1 0,0 0,1 0,-1 0,0 0,1 0,-1 0,1 0,-1 0,0 0,1 0,-1 0,1 0,-1 0,0 0,1 0,-1 0,1 0,-1 0,1 0,-1 0,5 0,1 0,0 0,-1 0,-2 0,-1 0,0 0,7 0,8 0,0 0,-7-5,-5 0,-3-1,2 2,1 0,-1 3,4-1,0 2,-1 0,-6-4,-3-2,-1 1,0 1,0 1,2 1,0 1,0-4,-3-1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19T09:59:39.538"/>
    </inkml:context>
    <inkml:brush xml:id="br0">
      <inkml:brushProperty name="width" value="0.05" units="cm"/>
      <inkml:brushProperty name="height" value="0.05" units="cm"/>
      <inkml:brushProperty name="color" value="#E71224"/>
      <inkml:brushProperty name="ignorePressure" value="1"/>
    </inkml:brush>
  </inkml:definitions>
  <inkml:trace contextRef="#ctx0" brushRef="#br0">3504 385,'-13'-12,"-1"1,-1 1,0 0,0 1,-5-1,-29-20,-189-119,214 136,1 1,-1 2,-1 0,0 1,0 2,-14-2,-44-6,-31 0,25 9,0 3,-17 6,-12-1,-39-3,-179 2,233 7,-69 15,55-5,-743 79,836-95,10-1,1 0,-1 1,1 1,-12 3,21-5,0 1,0 0,1 0,-1 0,1 0,-1 0,1 1,0-1,0 1,0 0,0 0,0 0,1 0,0 1,-1-1,1 1,-1 3,-46 94,-4-3,-5-1,-57 71,99-142,0 1,2 1,1 0,1 0,-7 30,1-1,3 2,2 0,3 1,3 0,2 0,3 49,0 49,5 162,0-297,0 1,2-1,0 0,2 0,0-1,2 1,0-2,9 14,20 31,3-1,3-1,-10-16,-13-21,1-1,1-1,17 13,-7-5,-6-9,1-1,1-2,26 15,10 7,-23-15,1-3,2-1,0-3,2-1,0-2,45 10,8-4,2-4,85 5,-27-14,0-8,43-9,-152 1,1-3,-1-2,-1-2,0-2,0-2,37-19,17-11,-17 7,1 4,53-12,-70 28,136-40,-169 46,-1-2,0-1,-1-2,10-9,-32 17,1-1,-1 0,-1-1,0-1,-1 0,0-1,-1 0,9-16,10-22,-2 0,0-7,6-11,28-50,-2 8,-6-3,22-73,-43 89,-4-3,-5 0,-4-2,-2-26,-12 70,-4 0,-2-1,-3 1,-2-1,-3 1,-2 1,-3 0,-5-6,-77-223,87 266,-1 0,0 1,-2 0,0 1,-7-9,6 14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1:16:53.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0 327,'61'3,"58"10,-57-6,50 1,422-9,-507-2,1 0,-1-2,0-1,0-1,-1-1,0-1,23-13,2 2,15-3,-47 19,0 0,0 1,1 1,4 1,-3 0,0-1,0-1,10-3,163-45,-137 40,-1 4,1 1,6 3,174 4,-91 1,-87-4,0-3,18-6,-39 6,6 0,-30 5,0-2,0 0,0 0,0-1,0-1,0-1,7-3,3-1,0 0,1 2,0 1,0 1,1 1,8 0,36-6,4-5,-34 6,0 2,0 2,31 0,12 5,0 3,71 13,-116-10,-19-4,-1 1,1 1,0 0,-1 2,0 0,0 1,6 3,27 15,0-3,2-2,50 12,-27-13,55 5,-71-11,-40-8,0-1,1-1,6 0,368 0,-200-5,455 2,-621-2,0-1,0-1,6-3,-3 1,0 2,18-1,357 4,-194 3,-200-1,-1 0,1 1,-1 0,0 1,0 1,0 0,-1 0,7 4,27 10,-24-12,1-1,-1-1,3-1,-6 0,1 0,0 1,-1 1,8 4,157 57,-158-59,-1-2,2 0,-1-1,0-2,1 0,-1-2,1-1,0-1,20 1,35 3,-60 1,-1 1,18 5,5 2,-4-3,-4 0,1-1,-1-2,23-1,-24-1,0 1,17 4,-16-2,0-1,13-2,306-3,-325-2,0-1,0-1,6-2,-3 0,0 1,18 1,48 5,-47 0,36-4,-84 3,0 0,0 0,1-1,-1 0,0 0,0 1,0-2,0 1,0 0,0-1,0 1,3-6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1:17:01.4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1 160,'383'0,"-361"1,0 1,0 1,0 1,-1 2,52 7,76 11,-59-8,58 1,-98-14,-10-2,0 3,1 1,8 3,-4-1,1-2,0-1,0-3,42-5,3 2,557 2,-605 2,0 2,19 5,-15-2,43 1,205-8,-132-1,-136 0,0-2,-1 0,7-4,49-5,-67 10,0 0,0-1,-1-1,1 0,-1-1,0-1,-1 0,8-4,6-7,0 0,-1-1,11-12,-27 22,0 1,0 1,1 0,0 0,0 1,0 0,1 1,-1 1,1 0,0 0,0 1,5 0,25-1,0 2,0 2,1 2,47 1,323-4,-387 1,0 2,0 0,10 4,-7-1,2-1,7-1,98-3,-88-3,1 3,-1 2,0 2,19 5,-16-2,0-3,0-2,1-2,34-4,20 1,1016 2,-1091-2,0-1,0-2,9-2,34-6,-2 2,-16 2,0 3,27 1,1126 7,-1190-1,-1 1,1 0,-1 2,4 1,-1 0,1-1,17 2,45-5,-53-1,0 1,0 1,28 6,10 2,1-2,0-4,0-3,29-4,23 1,4 4,-22 0,52-7,-65-9,-59 8,-1 1,22 0,9 1,27-6,-34 2,0 3,9 2,-34 2,0-2,-1-1,5-2,-1 0,0 1,14 1,35 5,-48 0,0-2,1 0,-1-3,13-3,-10 1,2 1,-1 2,5 2,35-3,-6-10,-53 10,0 0,1 1,-1 1,58 0,11 4,-22 0,56-6,-98 0,-5-3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30T16:24:59.5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10561 3453,'34'8,"26"7,-11-4,-10-3,-4-4,-2 2,-4 1,-2-2,-2-2,0 0,-1-2,0 4,0 0,5 0,0-1,1-1,-1-1,-1-1,2 3,2 2,-2-1,-1-1,-1 3,-2 0,-1 0,0-3,0-1,-1-1,1 3,-1 1,5-1,5 3,1 0,0-1,-3-2,-3-1,-1-3,-2 0,7-1,3 0,7 4,5 1,-1 0,-5-1,-5-1,-5-1,-26-1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3414706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146391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203881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104842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231343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342600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423537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1288262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272183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304297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31E8F6F-CD2D-49DF-B4B1-3240F6BD81FC}" type="datetimeFigureOut">
              <a:rPr lang="fr-FR" smtClean="0"/>
              <a:t>22/03/2018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9F6151A-8C7B-4FB4-8999-FA60CA2C7D35}" type="slidenum">
              <a:rPr lang="fr-FR" smtClean="0"/>
              <a:t>‹N°›</a:t>
            </a:fld>
            <a:endParaRPr lang="fr-FR" dirty="0"/>
          </a:p>
        </p:txBody>
      </p:sp>
    </p:spTree>
    <p:extLst>
      <p:ext uri="{BB962C8B-B14F-4D97-AF65-F5344CB8AC3E}">
        <p14:creationId xmlns:p14="http://schemas.microsoft.com/office/powerpoint/2010/main" val="1566825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E8F6F-CD2D-49DF-B4B1-3240F6BD81FC}" type="datetimeFigureOut">
              <a:rPr lang="fr-FR" smtClean="0"/>
              <a:t>22/03/2018</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6151A-8C7B-4FB4-8999-FA60CA2C7D35}" type="slidenum">
              <a:rPr lang="fr-FR" smtClean="0"/>
              <a:t>‹N°›</a:t>
            </a:fld>
            <a:endParaRPr lang="fr-FR" dirty="0"/>
          </a:p>
        </p:txBody>
      </p:sp>
    </p:spTree>
    <p:extLst>
      <p:ext uri="{BB962C8B-B14F-4D97-AF65-F5344CB8AC3E}">
        <p14:creationId xmlns:p14="http://schemas.microsoft.com/office/powerpoint/2010/main" val="548250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hyperlink" Target="http://www.up.univ-mrs.fr/"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www.maths-rometus.org/mathematiques/histoire-des-maths/civilisation-mathematicienne/chine.asp#tsu_ch_ung-chih" TargetMode="External"/><Relationship Id="rId13" Type="http://schemas.openxmlformats.org/officeDocument/2006/relationships/hyperlink" Target="http://www.maths-rometus.org/mathematiques/histoire-des-maths/civilisation-mathematicienne/arabie.asp#al-kashi" TargetMode="External"/><Relationship Id="rId18" Type="http://schemas.openxmlformats.org/officeDocument/2006/relationships/image" Target="../media/image35.png"/><Relationship Id="rId26" Type="http://schemas.openxmlformats.org/officeDocument/2006/relationships/customXml" Target="../ink/ink33.xml"/><Relationship Id="rId39" Type="http://schemas.openxmlformats.org/officeDocument/2006/relationships/image" Target="../media/image43.png"/><Relationship Id="rId3" Type="http://schemas.openxmlformats.org/officeDocument/2006/relationships/hyperlink" Target="http://www.maths-rometus.org/mathematiques/histoire-des-maths/civilisation-mathematicienne/egypte.asp" TargetMode="External"/><Relationship Id="rId21" Type="http://schemas.openxmlformats.org/officeDocument/2006/relationships/customXml" Target="../ink/ink30.xml"/><Relationship Id="rId34" Type="http://schemas.openxmlformats.org/officeDocument/2006/relationships/customXml" Target="../ink/ink39.xml"/><Relationship Id="rId42" Type="http://schemas.openxmlformats.org/officeDocument/2006/relationships/customXml" Target="../ink/ink43.xml"/><Relationship Id="rId47" Type="http://schemas.openxmlformats.org/officeDocument/2006/relationships/image" Target="../media/image47.png"/><Relationship Id="rId7" Type="http://schemas.openxmlformats.org/officeDocument/2006/relationships/hyperlink" Target="http://www.maths-rometus.org/mathematiques/histoire-des-maths/civilisation-mathematicienne/chine.asp#liu_hui" TargetMode="External"/><Relationship Id="rId12" Type="http://schemas.openxmlformats.org/officeDocument/2006/relationships/hyperlink" Target="http://www.maths-rometus.org/mathematiques/histoire-des-maths/mathematicien/fibonacci.asp" TargetMode="External"/><Relationship Id="rId17" Type="http://schemas.openxmlformats.org/officeDocument/2006/relationships/customXml" Target="../ink/ink28.xml"/><Relationship Id="rId25" Type="http://schemas.openxmlformats.org/officeDocument/2006/relationships/customXml" Target="../ink/ink32.xml"/><Relationship Id="rId33" Type="http://schemas.openxmlformats.org/officeDocument/2006/relationships/image" Target="../media/image40.png"/><Relationship Id="rId38" Type="http://schemas.openxmlformats.org/officeDocument/2006/relationships/customXml" Target="../ink/ink41.xml"/><Relationship Id="rId46" Type="http://schemas.openxmlformats.org/officeDocument/2006/relationships/customXml" Target="../ink/ink45.xml"/><Relationship Id="rId2" Type="http://schemas.openxmlformats.org/officeDocument/2006/relationships/hyperlink" Target="http://www.maths-rometus.org/mathematiques/histoire-des-maths/civilisation-mathematicienne/mesopotamie.asp" TargetMode="External"/><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customXml" Target="../ink/ink36.xml"/><Relationship Id="rId41"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www.maths-rometus.org/mathematiques/histoire-des-maths/civilisation-mathematicienne/grece.asp#ptolemee" TargetMode="External"/><Relationship Id="rId11" Type="http://schemas.openxmlformats.org/officeDocument/2006/relationships/hyperlink" Target="http://www.maths-rometus.org/mathematiques/histoire-des-maths/civilisation-mathematicienne/arabie.asp#al-khwarizmi" TargetMode="External"/><Relationship Id="rId24" Type="http://schemas.openxmlformats.org/officeDocument/2006/relationships/image" Target="../media/image38.png"/><Relationship Id="rId32" Type="http://schemas.openxmlformats.org/officeDocument/2006/relationships/customXml" Target="../ink/ink38.xml"/><Relationship Id="rId37" Type="http://schemas.openxmlformats.org/officeDocument/2006/relationships/image" Target="../media/image42.png"/><Relationship Id="rId40" Type="http://schemas.openxmlformats.org/officeDocument/2006/relationships/customXml" Target="../ink/ink42.xml"/><Relationship Id="rId45" Type="http://schemas.openxmlformats.org/officeDocument/2006/relationships/image" Target="../media/image46.png"/><Relationship Id="rId5" Type="http://schemas.openxmlformats.org/officeDocument/2006/relationships/hyperlink" Target="http://www.maths-rometus.org/mathematiques/histoire-des-maths/mathematicien/archimede.asp" TargetMode="External"/><Relationship Id="rId15" Type="http://schemas.openxmlformats.org/officeDocument/2006/relationships/customXml" Target="../ink/ink27.xml"/><Relationship Id="rId23" Type="http://schemas.openxmlformats.org/officeDocument/2006/relationships/customXml" Target="../ink/ink31.xml"/><Relationship Id="rId28" Type="http://schemas.openxmlformats.org/officeDocument/2006/relationships/customXml" Target="../ink/ink35.xml"/><Relationship Id="rId36" Type="http://schemas.openxmlformats.org/officeDocument/2006/relationships/customXml" Target="../ink/ink40.xml"/><Relationship Id="rId10" Type="http://schemas.openxmlformats.org/officeDocument/2006/relationships/hyperlink" Target="http://www.maths-rometus.org/mathematiques/histoire-des-maths/civilisation-mathematicienne/inde.asp#brahmagupta" TargetMode="External"/><Relationship Id="rId19" Type="http://schemas.openxmlformats.org/officeDocument/2006/relationships/customXml" Target="../ink/ink29.xml"/><Relationship Id="rId31" Type="http://schemas.openxmlformats.org/officeDocument/2006/relationships/image" Target="../media/image39.png"/><Relationship Id="rId44" Type="http://schemas.openxmlformats.org/officeDocument/2006/relationships/customXml" Target="../ink/ink44.xml"/><Relationship Id="rId4" Type="http://schemas.openxmlformats.org/officeDocument/2006/relationships/hyperlink" Target="http://www.maths-rometus.org/mathematiques/histoire-des-maths/civilisation-mathematicienne/chine.asp" TargetMode="External"/><Relationship Id="rId9" Type="http://schemas.openxmlformats.org/officeDocument/2006/relationships/hyperlink" Target="http://www.maths-rometus.org/mathematiques/histoire-des-maths/civilisation-mathematicienne/inde.asp#aryabhata" TargetMode="External"/><Relationship Id="rId14" Type="http://schemas.openxmlformats.org/officeDocument/2006/relationships/hyperlink" Target="http://www.maths-rometus.org/mathematiques/histoire-des-maths/mathematicien/francois-viete.asp" TargetMode="External"/><Relationship Id="rId22" Type="http://schemas.openxmlformats.org/officeDocument/2006/relationships/image" Target="../media/image37.png"/><Relationship Id="rId27" Type="http://schemas.openxmlformats.org/officeDocument/2006/relationships/customXml" Target="../ink/ink34.xml"/><Relationship Id="rId30" Type="http://schemas.openxmlformats.org/officeDocument/2006/relationships/customXml" Target="../ink/ink37.xml"/><Relationship Id="rId35" Type="http://schemas.openxmlformats.org/officeDocument/2006/relationships/image" Target="../media/image41.png"/><Relationship Id="rId43"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45.emf"/><Relationship Id="rId11" Type="http://schemas.openxmlformats.org/officeDocument/2006/relationships/image" Target="../media/image48.gif"/><Relationship Id="rId5" Type="http://schemas.openxmlformats.org/officeDocument/2006/relationships/image" Target="../media/image44.emf"/><Relationship Id="rId10" Type="http://schemas.openxmlformats.org/officeDocument/2006/relationships/image" Target="../media/image50.png"/><Relationship Id="rId4" Type="http://schemas.openxmlformats.org/officeDocument/2006/relationships/image" Target="../media/image43.emf"/><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image" Target="../media/image49.emf"/><Relationship Id="rId7" Type="http://schemas.openxmlformats.org/officeDocument/2006/relationships/image" Target="../media/image52.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customXml" Target="../ink/ink47.xml"/><Relationship Id="rId5" Type="http://schemas.openxmlformats.org/officeDocument/2006/relationships/image" Target="../media/image51.png"/><Relationship Id="rId4" Type="http://schemas.openxmlformats.org/officeDocument/2006/relationships/customXml" Target="../ink/ink46.xml"/><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customXml" Target="../ink/ink50.xml"/><Relationship Id="rId13" Type="http://schemas.openxmlformats.org/officeDocument/2006/relationships/image" Target="../media/image62.png"/><Relationship Id="rId18" Type="http://schemas.openxmlformats.org/officeDocument/2006/relationships/customXml" Target="../ink/ink55.xml"/><Relationship Id="rId26" Type="http://schemas.openxmlformats.org/officeDocument/2006/relationships/customXml" Target="../ink/ink59.xml"/><Relationship Id="rId3" Type="http://schemas.openxmlformats.org/officeDocument/2006/relationships/image" Target="../media/image50.emf"/><Relationship Id="rId21" Type="http://schemas.openxmlformats.org/officeDocument/2006/relationships/image" Target="../media/image66.png"/><Relationship Id="rId7" Type="http://schemas.openxmlformats.org/officeDocument/2006/relationships/image" Target="../media/image59.png"/><Relationship Id="rId12" Type="http://schemas.openxmlformats.org/officeDocument/2006/relationships/customXml" Target="../ink/ink52.xml"/><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image" Target="../media/image48.png"/><Relationship Id="rId16" Type="http://schemas.openxmlformats.org/officeDocument/2006/relationships/customXml" Target="../ink/ink54.xml"/><Relationship Id="rId20" Type="http://schemas.openxmlformats.org/officeDocument/2006/relationships/customXml" Target="../ink/ink56.xml"/><Relationship Id="rId29"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customXml" Target="../ink/ink49.xml"/><Relationship Id="rId11" Type="http://schemas.openxmlformats.org/officeDocument/2006/relationships/image" Target="../media/image61.png"/><Relationship Id="rId24" Type="http://schemas.openxmlformats.org/officeDocument/2006/relationships/customXml" Target="../ink/ink58.xml"/><Relationship Id="rId5" Type="http://schemas.openxmlformats.org/officeDocument/2006/relationships/image" Target="../media/image52.emf"/><Relationship Id="rId15" Type="http://schemas.openxmlformats.org/officeDocument/2006/relationships/image" Target="../media/image63.png"/><Relationship Id="rId23" Type="http://schemas.openxmlformats.org/officeDocument/2006/relationships/image" Target="../media/image67.png"/><Relationship Id="rId28" Type="http://schemas.openxmlformats.org/officeDocument/2006/relationships/customXml" Target="../ink/ink60.xml"/><Relationship Id="rId10" Type="http://schemas.openxmlformats.org/officeDocument/2006/relationships/customXml" Target="../ink/ink51.xml"/><Relationship Id="rId19" Type="http://schemas.openxmlformats.org/officeDocument/2006/relationships/image" Target="../media/image65.png"/><Relationship Id="rId4" Type="http://schemas.openxmlformats.org/officeDocument/2006/relationships/image" Target="../media/image51.emf"/><Relationship Id="rId9" Type="http://schemas.openxmlformats.org/officeDocument/2006/relationships/image" Target="../media/image60.png"/><Relationship Id="rId14" Type="http://schemas.openxmlformats.org/officeDocument/2006/relationships/customXml" Target="../ink/ink53.xml"/><Relationship Id="rId22" Type="http://schemas.openxmlformats.org/officeDocument/2006/relationships/customXml" Target="../ink/ink57.xml"/><Relationship Id="rId27"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4.xml"/><Relationship Id="rId5" Type="http://schemas.openxmlformats.org/officeDocument/2006/relationships/image" Target="../media/image56.emf"/><Relationship Id="rId4"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uxNWL7RQfyo" TargetMode="External"/><Relationship Id="rId1" Type="http://schemas.openxmlformats.org/officeDocument/2006/relationships/video" Target="https://www.youtube.com/embed/o4HcvgiMlPE"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82.emf"/><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1.png"/><Relationship Id="rId1" Type="http://schemas.openxmlformats.org/officeDocument/2006/relationships/slideLayout" Target="../slideLayouts/slideLayout7.xml"/><Relationship Id="rId5" Type="http://schemas.openxmlformats.org/officeDocument/2006/relationships/image" Target="../media/image930.png"/><Relationship Id="rId4" Type="http://schemas.openxmlformats.org/officeDocument/2006/relationships/image" Target="../media/image92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images.math.cnrs.fr/IMG/jpg/pm_fig6-2.jpg" TargetMode="Externa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hyperlink" Target="http://images.math.cnrs.fr/IMG/jpg/plimpton_322.jpg" TargetMode="External"/><Relationship Id="rId2" Type="http://schemas.openxmlformats.org/officeDocument/2006/relationships/hyperlink" Target="http://images.math.cnrs.fr/Promenade-mathematique-en.html#Pli" TargetMode="Externa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9.gif"/><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116.png"/><Relationship Id="rId7" Type="http://schemas.openxmlformats.org/officeDocument/2006/relationships/image" Target="../media/image130.png"/><Relationship Id="rId12" Type="http://schemas.openxmlformats.org/officeDocument/2006/relationships/image" Target="../media/image106.jpe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05.gif"/><Relationship Id="rId5" Type="http://schemas.openxmlformats.org/officeDocument/2006/relationships/image" Target="../media/image110.png"/><Relationship Id="rId10" Type="http://schemas.openxmlformats.org/officeDocument/2006/relationships/image" Target="../media/image104.emf"/><Relationship Id="rId4" Type="http://schemas.openxmlformats.org/officeDocument/2006/relationships/image" Target="../media/image1000.png"/><Relationship Id="rId9" Type="http://schemas.openxmlformats.org/officeDocument/2006/relationships/image" Target="../media/image8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video" Target="https://www.youtube.com/embed/HV1-AjwDJwM" TargetMode="External"/><Relationship Id="rId5" Type="http://schemas.openxmlformats.org/officeDocument/2006/relationships/image" Target="../media/image112.jpe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math.cnrs.fr/Promenade-mathematique-en.html" TargetMode="External"/><Relationship Id="rId2" Type="http://schemas.openxmlformats.org/officeDocument/2006/relationships/hyperlink" Target="http://serge.mehl.free.fr/anx/exhaustion.html" TargetMode="External"/><Relationship Id="rId1" Type="http://schemas.openxmlformats.org/officeDocument/2006/relationships/slideLayout" Target="../slideLayouts/slideLayout2.xml"/><Relationship Id="rId6" Type="http://schemas.openxmlformats.org/officeDocument/2006/relationships/hyperlink" Target="http://www.maths-et-tiques.fr/index.php/histoire-des-maths/nombres/histoire-des-nombres#signet2" TargetMode="External"/><Relationship Id="rId5" Type="http://schemas.openxmlformats.org/officeDocument/2006/relationships/hyperlink" Target="http://www.irem.univ-mrs.fr/expo2013/tele.html" TargetMode="External"/><Relationship Id="rId4" Type="http://schemas.openxmlformats.org/officeDocument/2006/relationships/hyperlink" Target="http://mathix.org/linux/archives/1289" TargetMode="Externa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customXml" Target="../ink/ink4.xml"/><Relationship Id="rId17"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customXml" Target="../ink/ink3.xml"/><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customXml" Target="../ink/ink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17.emf"/><Relationship Id="rId7" Type="http://schemas.openxmlformats.org/officeDocument/2006/relationships/image" Target="../media/image181.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191.png"/></Relationships>
</file>

<file path=ppt/slides/_rels/slide8.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170.png"/><Relationship Id="rId18" Type="http://schemas.openxmlformats.org/officeDocument/2006/relationships/customXml" Target="../ink/ink16.xml"/><Relationship Id="rId26" Type="http://schemas.openxmlformats.org/officeDocument/2006/relationships/customXml" Target="../ink/ink20.xml"/><Relationship Id="rId3" Type="http://schemas.openxmlformats.org/officeDocument/2006/relationships/image" Target="../media/image21.emf"/><Relationship Id="rId21" Type="http://schemas.openxmlformats.org/officeDocument/2006/relationships/image" Target="../media/image21.png"/><Relationship Id="rId34" Type="http://schemas.openxmlformats.org/officeDocument/2006/relationships/customXml" Target="../ink/ink24.xml"/><Relationship Id="rId7" Type="http://schemas.openxmlformats.org/officeDocument/2006/relationships/image" Target="../media/image140.png"/><Relationship Id="rId12" Type="http://schemas.openxmlformats.org/officeDocument/2006/relationships/customXml" Target="../ink/ink13.xml"/><Relationship Id="rId17" Type="http://schemas.openxmlformats.org/officeDocument/2006/relationships/image" Target="../media/image190.png"/><Relationship Id="rId25" Type="http://schemas.openxmlformats.org/officeDocument/2006/relationships/image" Target="../media/image23.png"/><Relationship Id="rId33" Type="http://schemas.openxmlformats.org/officeDocument/2006/relationships/image" Target="../media/image27.png"/><Relationship Id="rId38" Type="http://schemas.openxmlformats.org/officeDocument/2006/relationships/image" Target="../media/image29.png"/><Relationship Id="rId2" Type="http://schemas.openxmlformats.org/officeDocument/2006/relationships/image" Target="../media/image20.emf"/><Relationship Id="rId16" Type="http://schemas.openxmlformats.org/officeDocument/2006/relationships/customXml" Target="../ink/ink15.xml"/><Relationship Id="rId20" Type="http://schemas.openxmlformats.org/officeDocument/2006/relationships/customXml" Target="../ink/ink17.xml"/><Relationship Id="rId29"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customXml" Target="../ink/ink10.xml"/><Relationship Id="rId11" Type="http://schemas.openxmlformats.org/officeDocument/2006/relationships/image" Target="../media/image160.png"/><Relationship Id="rId24" Type="http://schemas.openxmlformats.org/officeDocument/2006/relationships/customXml" Target="../ink/ink19.xml"/><Relationship Id="rId32" Type="http://schemas.openxmlformats.org/officeDocument/2006/relationships/customXml" Target="../ink/ink23.xml"/><Relationship Id="rId37" Type="http://schemas.openxmlformats.org/officeDocument/2006/relationships/customXml" Target="../ink/ink26.xml"/><Relationship Id="rId5" Type="http://schemas.openxmlformats.org/officeDocument/2006/relationships/image" Target="../media/image131.png"/><Relationship Id="rId15" Type="http://schemas.openxmlformats.org/officeDocument/2006/relationships/image" Target="../media/image180.png"/><Relationship Id="rId23" Type="http://schemas.openxmlformats.org/officeDocument/2006/relationships/image" Target="../media/image22.png"/><Relationship Id="rId28" Type="http://schemas.openxmlformats.org/officeDocument/2006/relationships/customXml" Target="../ink/ink21.xml"/><Relationship Id="rId36" Type="http://schemas.openxmlformats.org/officeDocument/2006/relationships/image" Target="../media/image28.png"/><Relationship Id="rId10" Type="http://schemas.openxmlformats.org/officeDocument/2006/relationships/customXml" Target="../ink/ink12.xml"/><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customXml" Target="../ink/ink9.xml"/><Relationship Id="rId9" Type="http://schemas.openxmlformats.org/officeDocument/2006/relationships/image" Target="../media/image150.png"/><Relationship Id="rId14" Type="http://schemas.openxmlformats.org/officeDocument/2006/relationships/customXml" Target="../ink/ink14.xml"/><Relationship Id="rId22" Type="http://schemas.openxmlformats.org/officeDocument/2006/relationships/customXml" Target="../ink/ink18.xml"/><Relationship Id="rId27" Type="http://schemas.openxmlformats.org/officeDocument/2006/relationships/image" Target="../media/image24.png"/><Relationship Id="rId30" Type="http://schemas.openxmlformats.org/officeDocument/2006/relationships/customXml" Target="../ink/ink22.xml"/><Relationship Id="rId35" Type="http://schemas.openxmlformats.org/officeDocument/2006/relationships/customXml" Target="../ink/ink2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64667" y="2020686"/>
            <a:ext cx="8062664" cy="2002165"/>
          </a:xfrm>
        </p:spPr>
        <p:txBody>
          <a:bodyPr>
            <a:normAutofit/>
          </a:bodyPr>
          <a:lstStyle/>
          <a:p>
            <a:r>
              <a:rPr lang="fr-FR" sz="4800" b="1" dirty="0"/>
              <a:t>é-Pi-</a:t>
            </a:r>
            <a:r>
              <a:rPr lang="fr-FR" sz="4800" b="1" dirty="0" err="1"/>
              <a:t>stémologie</a:t>
            </a:r>
            <a:br>
              <a:rPr lang="fr-FR" sz="4800" b="1" dirty="0"/>
            </a:br>
            <a:r>
              <a:rPr lang="fr-FR" sz="2400" b="1" dirty="0"/>
              <a:t>  </a:t>
            </a:r>
            <a:br>
              <a:rPr lang="fr-FR" sz="4800" b="1" dirty="0"/>
            </a:br>
            <a:r>
              <a:rPr lang="fr-FR" sz="3100" b="1" dirty="0">
                <a:solidFill>
                  <a:schemeClr val="accent6"/>
                </a:solidFill>
              </a:rPr>
              <a:t>14 mars 2018</a:t>
            </a:r>
            <a:br>
              <a:rPr lang="fr-FR" sz="3100" b="1" dirty="0">
                <a:solidFill>
                  <a:schemeClr val="accent6"/>
                </a:solidFill>
              </a:rPr>
            </a:br>
            <a:r>
              <a:rPr lang="fr-FR" sz="3100" b="1" dirty="0">
                <a:solidFill>
                  <a:schemeClr val="accent6"/>
                </a:solidFill>
              </a:rPr>
              <a:t>15 heures, 9 minutes</a:t>
            </a:r>
            <a:endParaRPr lang="fr-FR" sz="4800" b="1" dirty="0">
              <a:solidFill>
                <a:schemeClr val="accent6"/>
              </a:solidFill>
            </a:endParaRPr>
          </a:p>
        </p:txBody>
      </p:sp>
      <p:sp>
        <p:nvSpPr>
          <p:cNvPr id="3" name="Sous-titre 2"/>
          <p:cNvSpPr>
            <a:spLocks noGrp="1"/>
          </p:cNvSpPr>
          <p:nvPr>
            <p:ph type="subTitle" idx="1"/>
          </p:nvPr>
        </p:nvSpPr>
        <p:spPr>
          <a:xfrm>
            <a:off x="671743" y="4546555"/>
            <a:ext cx="10848513" cy="1728192"/>
          </a:xfrm>
        </p:spPr>
        <p:txBody>
          <a:bodyPr>
            <a:normAutofit fontScale="92500" lnSpcReduction="20000"/>
          </a:bodyPr>
          <a:lstStyle/>
          <a:p>
            <a:r>
              <a:rPr lang="fr-FR" dirty="0"/>
              <a:t>   </a:t>
            </a:r>
            <a:r>
              <a:rPr lang="fr-FR" sz="3200" dirty="0">
                <a:solidFill>
                  <a:schemeClr val="accent1">
                    <a:lumMod val="50000"/>
                  </a:schemeClr>
                </a:solidFill>
              </a:rPr>
              <a:t>André BONNET</a:t>
            </a:r>
          </a:p>
          <a:p>
            <a:r>
              <a:rPr lang="fr-FR" sz="3200" dirty="0">
                <a:solidFill>
                  <a:schemeClr val="accent1">
                    <a:lumMod val="50000"/>
                  </a:schemeClr>
                </a:solidFill>
              </a:rPr>
              <a:t>andre.bonnet9@orange.fr</a:t>
            </a:r>
          </a:p>
          <a:p>
            <a:endParaRPr lang="fr-FR" i="1" dirty="0">
              <a:solidFill>
                <a:schemeClr val="tx1">
                  <a:lumMod val="85000"/>
                  <a:lumOff val="15000"/>
                </a:schemeClr>
              </a:solidFill>
            </a:endParaRPr>
          </a:p>
          <a:p>
            <a:r>
              <a:rPr lang="fr-FR" i="1" dirty="0">
                <a:solidFill>
                  <a:schemeClr val="tx1">
                    <a:lumMod val="85000"/>
                    <a:lumOff val="15000"/>
                  </a:schemeClr>
                </a:solidFill>
              </a:rPr>
              <a:t>              A.P.M.E.P.                       Université de Provence-AMU 	           IREM d’Aix-Marseille</a:t>
            </a:r>
          </a:p>
        </p:txBody>
      </p:sp>
      <p:pic>
        <p:nvPicPr>
          <p:cNvPr id="4" name="Image 3"/>
          <p:cNvPicPr>
            <a:picLocks noChangeAspect="1"/>
          </p:cNvPicPr>
          <p:nvPr/>
        </p:nvPicPr>
        <p:blipFill>
          <a:blip r:embed="rId2"/>
          <a:stretch>
            <a:fillRect/>
          </a:stretch>
        </p:blipFill>
        <p:spPr>
          <a:xfrm>
            <a:off x="6322098" y="623368"/>
            <a:ext cx="1895665" cy="756779"/>
          </a:xfrm>
          <a:prstGeom prst="rect">
            <a:avLst/>
          </a:prstGeom>
        </p:spPr>
      </p:pic>
      <p:pic>
        <p:nvPicPr>
          <p:cNvPr id="7" name="Image 6" descr="Une image contenant clipart&#10;&#10;Description générée avec un niveau de confiance élevé">
            <a:extLst>
              <a:ext uri="{FF2B5EF4-FFF2-40B4-BE49-F238E27FC236}">
                <a16:creationId xmlns:a16="http://schemas.microsoft.com/office/drawing/2014/main" id="{2AE7F007-BBF3-468C-87BD-15248D6C3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612" y="623369"/>
            <a:ext cx="1606857" cy="756778"/>
          </a:xfrm>
          <a:prstGeom prst="rect">
            <a:avLst/>
          </a:prstGeom>
        </p:spPr>
      </p:pic>
      <p:pic>
        <p:nvPicPr>
          <p:cNvPr id="8" name="Image 7">
            <a:extLst>
              <a:ext uri="{FF2B5EF4-FFF2-40B4-BE49-F238E27FC236}">
                <a16:creationId xmlns:a16="http://schemas.microsoft.com/office/drawing/2014/main" id="{587523BF-E2CE-4D79-87B8-7AD5A54D7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68" y="566403"/>
            <a:ext cx="821315" cy="805210"/>
          </a:xfrm>
          <a:prstGeom prst="rect">
            <a:avLst/>
          </a:prstGeom>
        </p:spPr>
      </p:pic>
      <p:pic>
        <p:nvPicPr>
          <p:cNvPr id="9" name="Picture 2" descr="http://ufr-mim.univ-provence.fr/image.php?project=cmi&amp;name=logouniv">
            <a:hlinkClick r:id="rId5" tooltip="http://www.up.univ-mrs.fr/"/>
            <a:extLst>
              <a:ext uri="{FF2B5EF4-FFF2-40B4-BE49-F238E27FC236}">
                <a16:creationId xmlns:a16="http://schemas.microsoft.com/office/drawing/2014/main" id="{C1EA6D21-45C4-46F4-8B5C-943390212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500" y="566403"/>
            <a:ext cx="2322983" cy="86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2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762000" y="135169"/>
            <a:ext cx="10515600" cy="703031"/>
          </a:xfrm>
        </p:spPr>
        <p:txBody>
          <a:bodyPr>
            <a:normAutofit fontScale="90000"/>
          </a:bodyPr>
          <a:lstStyle/>
          <a:p>
            <a:br>
              <a:rPr lang="fr-FR" sz="3600" b="1" dirty="0">
                <a:solidFill>
                  <a:schemeClr val="accent5"/>
                </a:solidFill>
              </a:rPr>
            </a:br>
            <a:r>
              <a:rPr lang="fr-FR" sz="3100" b="1" dirty="0">
                <a:solidFill>
                  <a:schemeClr val="accent5"/>
                </a:solidFill>
              </a:rPr>
              <a:t>Pi comme produit infini :</a:t>
            </a:r>
            <a:br>
              <a:rPr lang="fr-FR" sz="3100" dirty="0"/>
            </a:br>
            <a:endParaRPr lang="fr-FR" sz="3100" dirty="0"/>
          </a:p>
        </p:txBody>
      </p:sp>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914498F9-5290-493A-9A2D-71CE807682C8}"/>
                  </a:ext>
                </a:extLst>
              </p:cNvPr>
              <p:cNvSpPr>
                <a:spLocks noGrp="1"/>
              </p:cNvSpPr>
              <p:nvPr>
                <p:ph sz="half" idx="1"/>
              </p:nvPr>
            </p:nvSpPr>
            <p:spPr>
              <a:xfrm>
                <a:off x="1009095" y="1206819"/>
                <a:ext cx="9936273" cy="5158469"/>
              </a:xfrm>
            </p:spPr>
            <p:txBody>
              <a:bodyPr>
                <a:normAutofit/>
              </a:bodyPr>
              <a:lstStyle/>
              <a:p>
                <a:r>
                  <a:rPr lang="fr-FR" sz="2400" b="1" dirty="0"/>
                  <a:t>Wallis (1616 ; 1703) </a:t>
                </a:r>
                <a:r>
                  <a:rPr lang="fr-FR" sz="2400" dirty="0"/>
                  <a:t>publie en </a:t>
                </a:r>
                <a:r>
                  <a:rPr lang="fr-FR" sz="2400" b="1" dirty="0"/>
                  <a:t>1655</a:t>
                </a:r>
                <a:r>
                  <a:rPr lang="fr-FR" sz="2400" dirty="0"/>
                  <a:t> dans </a:t>
                </a:r>
                <a:r>
                  <a:rPr lang="fr-FR" sz="2400" b="1" i="1" dirty="0" err="1"/>
                  <a:t>Arithmetica</a:t>
                </a:r>
                <a:r>
                  <a:rPr lang="fr-FR" sz="2400" b="1" i="1" dirty="0"/>
                  <a:t> </a:t>
                </a:r>
                <a:r>
                  <a:rPr lang="fr-FR" sz="2400" b="1" i="1" dirty="0" err="1"/>
                  <a:t>Infinitorum</a:t>
                </a:r>
                <a:r>
                  <a:rPr lang="fr-FR" sz="2400" b="1" i="1" dirty="0"/>
                  <a:t> </a:t>
                </a:r>
                <a:r>
                  <a:rPr lang="fr-FR" sz="2400" dirty="0"/>
                  <a:t>le résultat suivant :</a:t>
                </a:r>
              </a:p>
              <a:p>
                <a:endParaRPr lang="fr-FR" sz="2400" dirty="0"/>
              </a:p>
              <a:p>
                <a:endParaRPr lang="fr-FR" sz="2400" b="1" dirty="0"/>
              </a:p>
              <a:p>
                <a:r>
                  <a:rPr lang="fr-FR" sz="2400" b="1" dirty="0" err="1"/>
                  <a:t>Viète</a:t>
                </a:r>
                <a:r>
                  <a:rPr lang="fr-FR" sz="2400" b="1" dirty="0"/>
                  <a:t> (1540 ; 1603) </a:t>
                </a:r>
                <a:r>
                  <a:rPr lang="fr-FR" sz="2400" dirty="0"/>
                  <a:t>avait donné, en </a:t>
                </a:r>
                <a:r>
                  <a:rPr lang="fr-FR" sz="2400" b="1" dirty="0"/>
                  <a:t>1593</a:t>
                </a:r>
                <a:r>
                  <a:rPr lang="fr-FR" sz="2400" dirty="0"/>
                  <a:t>, une expression, de l’inverse, par un produit infini :</a:t>
                </a:r>
              </a:p>
              <a:p>
                <a:pPr marL="0" indent="0">
                  <a:buNone/>
                </a:pPr>
                <a14:m>
                  <m:oMathPara xmlns:m="http://schemas.openxmlformats.org/officeDocument/2006/math">
                    <m:oMathParaPr>
                      <m:jc m:val="centerGroup"/>
                    </m:oMathParaPr>
                    <m:oMath xmlns:m="http://schemas.openxmlformats.org/officeDocument/2006/math">
                      <m:f>
                        <m:fPr>
                          <m:ctrlPr>
                            <a:rPr lang="fr-FR" sz="2400" i="1">
                              <a:latin typeface="Cambria Math" panose="02040503050406030204" pitchFamily="18" charset="0"/>
                            </a:rPr>
                          </m:ctrlPr>
                        </m:fPr>
                        <m:num>
                          <m:r>
                            <a:rPr lang="pt-BR" sz="2400" i="1">
                              <a:latin typeface="Cambria Math" panose="02040503050406030204" pitchFamily="18" charset="0"/>
                            </a:rPr>
                            <m:t>2</m:t>
                          </m:r>
                        </m:num>
                        <m:den>
                          <m:r>
                            <a:rPr lang="fr-FR" sz="2400" i="1">
                              <a:latin typeface="Cambria Math" panose="02040503050406030204" pitchFamily="18" charset="0"/>
                            </a:rPr>
                            <m:t>𝜋</m:t>
                          </m:r>
                        </m:den>
                      </m:f>
                      <m:r>
                        <a:rPr lang="pt-BR" sz="2400" i="1">
                          <a:latin typeface="Cambria Math" panose="02040503050406030204" pitchFamily="18" charset="0"/>
                        </a:rPr>
                        <m:t>=</m:t>
                      </m:r>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e>
                      </m:rad>
                      <m:r>
                        <a:rPr lang="pt-BR" sz="2400" i="1">
                          <a:latin typeface="Cambria Math" panose="02040503050406030204" pitchFamily="18" charset="0"/>
                        </a:rPr>
                        <m:t>  .</m:t>
                      </m:r>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
                            <a:rPr lang="pt-BR" sz="2400" i="1">
                              <a:latin typeface="Cambria Math" panose="02040503050406030204" pitchFamily="18" charset="0"/>
                            </a:rPr>
                            <m:t>+</m:t>
                          </m:r>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e>
                          </m:rad>
                        </m:e>
                      </m:rad>
                      <m:r>
                        <a:rPr lang="pt-BR" sz="2400" i="1">
                          <a:latin typeface="Cambria Math" panose="02040503050406030204" pitchFamily="18" charset="0"/>
                        </a:rPr>
                        <m:t>  </m:t>
                      </m:r>
                      <m:r>
                        <a:rPr lang="fr-FR" sz="2400" i="1">
                          <a:latin typeface="Cambria Math" panose="02040503050406030204" pitchFamily="18" charset="0"/>
                        </a:rPr>
                        <m:t>.</m:t>
                      </m:r>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
                            <a:rPr lang="pt-BR" sz="2400" i="1">
                              <a:latin typeface="Cambria Math" panose="02040503050406030204" pitchFamily="18" charset="0"/>
                            </a:rPr>
                            <m:t>+</m:t>
                          </m:r>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e>
                          </m:rad>
                        </m:e>
                      </m:rad>
                      <m:r>
                        <a:rPr lang="pt-BR" sz="2400" i="1">
                          <a:latin typeface="Cambria Math" panose="02040503050406030204" pitchFamily="18" charset="0"/>
                        </a:rPr>
                        <m:t>  . </m:t>
                      </m:r>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
                            <a:rPr lang="pt-BR" sz="2400" i="1">
                              <a:latin typeface="Cambria Math" panose="02040503050406030204" pitchFamily="18" charset="0"/>
                            </a:rPr>
                            <m:t>+</m:t>
                          </m:r>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
                                <a:rPr lang="pt-BR" sz="2400" i="1">
                                  <a:latin typeface="Cambria Math" panose="02040503050406030204" pitchFamily="18" charset="0"/>
                                </a:rPr>
                                <m:t>+</m:t>
                              </m:r>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rad>
                                <m:radPr>
                                  <m:degHide m:val="on"/>
                                  <m:ctrlPr>
                                    <a:rPr lang="fr-FR" sz="2400" i="1">
                                      <a:latin typeface="Cambria Math" panose="02040503050406030204" pitchFamily="18" charset="0"/>
                                    </a:rPr>
                                  </m:ctrlPr>
                                </m:radPr>
                                <m:deg/>
                                <m:e>
                                  <m:f>
                                    <m:fPr>
                                      <m:ctrlPr>
                                        <a:rPr lang="fr-F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2</m:t>
                                      </m:r>
                                    </m:den>
                                  </m:f>
                                </m:e>
                              </m:rad>
                            </m:e>
                          </m:rad>
                        </m:e>
                      </m:rad>
                      <m:r>
                        <a:rPr lang="pt-BR" sz="2400" i="1">
                          <a:latin typeface="Cambria Math" panose="02040503050406030204" pitchFamily="18" charset="0"/>
                        </a:rPr>
                        <m:t>  …</m:t>
                      </m:r>
                    </m:oMath>
                  </m:oMathPara>
                </a14:m>
                <a:endParaRPr lang="fr-FR" sz="2400" dirty="0"/>
              </a:p>
              <a:p>
                <a:endParaRPr lang="fr-FR" dirty="0"/>
              </a:p>
            </p:txBody>
          </p:sp>
        </mc:Choice>
        <mc:Fallback xmlns="">
          <p:sp>
            <p:nvSpPr>
              <p:cNvPr id="4" name="Espace réservé du contenu 3">
                <a:extLst>
                  <a:ext uri="{FF2B5EF4-FFF2-40B4-BE49-F238E27FC236}">
                    <a16:creationId xmlns:a16="http://schemas.microsoft.com/office/drawing/2014/main" id="{914498F9-5290-493A-9A2D-71CE807682C8}"/>
                  </a:ext>
                </a:extLst>
              </p:cNvPr>
              <p:cNvSpPr>
                <a:spLocks noGrp="1" noRot="1" noChangeAspect="1" noMove="1" noResize="1" noEditPoints="1" noAdjustHandles="1" noChangeArrowheads="1" noChangeShapeType="1" noTextEdit="1"/>
              </p:cNvSpPr>
              <p:nvPr>
                <p:ph sz="half" idx="1"/>
              </p:nvPr>
            </p:nvSpPr>
            <p:spPr>
              <a:xfrm>
                <a:off x="1009095" y="1206819"/>
                <a:ext cx="9936273" cy="5158469"/>
              </a:xfrm>
              <a:blipFill>
                <a:blip r:embed="rId2"/>
                <a:stretch>
                  <a:fillRect l="-859" t="-1655" r="-24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7ADD25E-5EE1-4EA7-9484-2B48E0285E5B}"/>
                  </a:ext>
                </a:extLst>
              </p:cNvPr>
              <p:cNvSpPr txBox="1"/>
              <p:nvPr/>
            </p:nvSpPr>
            <p:spPr>
              <a:xfrm>
                <a:off x="3445468" y="1944857"/>
                <a:ext cx="5808260" cy="13744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2400" i="1">
                              <a:latin typeface="Cambria Math" panose="02040503050406030204" pitchFamily="18" charset="0"/>
                            </a:rPr>
                          </m:ctrlPr>
                        </m:fPr>
                        <m:num>
                          <m:r>
                            <a:rPr lang="pt-BR" sz="2400" i="1">
                              <a:latin typeface="Cambria Math" panose="02040503050406030204" pitchFamily="18" charset="0"/>
                            </a:rPr>
                            <m:t>𝜋</m:t>
                          </m:r>
                        </m:num>
                        <m:den>
                          <m:r>
                            <a:rPr lang="fr-FR" sz="2400" i="1">
                              <a:latin typeface="Cambria Math" panose="02040503050406030204" pitchFamily="18" charset="0"/>
                            </a:rPr>
                            <m:t>2</m:t>
                          </m:r>
                        </m:den>
                      </m:f>
                      <m:r>
                        <a:rPr lang="pt-BR" sz="2400" i="1">
                          <a:latin typeface="Cambria Math" panose="02040503050406030204" pitchFamily="18" charset="0"/>
                        </a:rPr>
                        <m:t>=</m:t>
                      </m:r>
                      <m:f>
                        <m:fPr>
                          <m:ctrlPr>
                            <a:rPr lang="fr-FR" sz="2400" i="1">
                              <a:latin typeface="Cambria Math" panose="02040503050406030204" pitchFamily="18" charset="0"/>
                            </a:rPr>
                          </m:ctrlPr>
                        </m:fPr>
                        <m:num>
                          <m:r>
                            <a:rPr lang="fr-FR" sz="2400" i="1">
                              <a:latin typeface="Cambria Math" panose="02040503050406030204" pitchFamily="18" charset="0"/>
                            </a:rPr>
                            <m:t>2.2</m:t>
                          </m:r>
                        </m:num>
                        <m:den>
                          <m:r>
                            <a:rPr lang="fr-FR" sz="2400" i="1">
                              <a:latin typeface="Cambria Math" panose="02040503050406030204" pitchFamily="18" charset="0"/>
                            </a:rPr>
                            <m:t>1.3</m:t>
                          </m:r>
                        </m:den>
                      </m:f>
                      <m:r>
                        <a:rPr lang="fr-FR" sz="2400" i="1">
                          <a:latin typeface="Cambria Math" panose="02040503050406030204" pitchFamily="18" charset="0"/>
                        </a:rPr>
                        <m:t>×</m:t>
                      </m:r>
                      <m:f>
                        <m:fPr>
                          <m:ctrlPr>
                            <a:rPr lang="fr-FR" sz="2400" i="1">
                              <a:latin typeface="Cambria Math" panose="02040503050406030204" pitchFamily="18" charset="0"/>
                            </a:rPr>
                          </m:ctrlPr>
                        </m:fPr>
                        <m:num>
                          <m:r>
                            <a:rPr lang="fr-FR" sz="2400" i="1">
                              <a:latin typeface="Cambria Math" panose="02040503050406030204" pitchFamily="18" charset="0"/>
                            </a:rPr>
                            <m:t>4.4</m:t>
                          </m:r>
                        </m:num>
                        <m:den>
                          <m:r>
                            <a:rPr lang="fr-FR" sz="2400" i="1">
                              <a:latin typeface="Cambria Math" panose="02040503050406030204" pitchFamily="18" charset="0"/>
                            </a:rPr>
                            <m:t>3.5</m:t>
                          </m:r>
                        </m:den>
                      </m:f>
                      <m:r>
                        <a:rPr lang="fr-FR" sz="2400" i="1">
                          <a:latin typeface="Cambria Math" panose="02040503050406030204" pitchFamily="18" charset="0"/>
                        </a:rPr>
                        <m:t>×</m:t>
                      </m:r>
                      <m:f>
                        <m:fPr>
                          <m:ctrlPr>
                            <a:rPr lang="fr-FR" sz="2400" i="1">
                              <a:latin typeface="Cambria Math" panose="02040503050406030204" pitchFamily="18" charset="0"/>
                            </a:rPr>
                          </m:ctrlPr>
                        </m:fPr>
                        <m:num>
                          <m:r>
                            <a:rPr lang="fr-FR" sz="2400" i="1">
                              <a:latin typeface="Cambria Math" panose="02040503050406030204" pitchFamily="18" charset="0"/>
                            </a:rPr>
                            <m:t>6.6</m:t>
                          </m:r>
                        </m:num>
                        <m:den>
                          <m:r>
                            <a:rPr lang="fr-FR" sz="2400" i="1">
                              <a:latin typeface="Cambria Math" panose="02040503050406030204" pitchFamily="18" charset="0"/>
                            </a:rPr>
                            <m:t>5.7</m:t>
                          </m:r>
                        </m:den>
                      </m:f>
                      <m:r>
                        <a:rPr lang="fr-FR" sz="2400" i="1">
                          <a:latin typeface="Cambria Math" panose="02040503050406030204" pitchFamily="18" charset="0"/>
                        </a:rPr>
                        <m:t>×…=</m:t>
                      </m:r>
                      <m:nary>
                        <m:naryPr>
                          <m:chr m:val="∏"/>
                          <m:limLoc m:val="undOvr"/>
                          <m:ctrlPr>
                            <a:rPr lang="fr-FR" sz="2400" i="1">
                              <a:latin typeface="Cambria Math" panose="02040503050406030204" pitchFamily="18" charset="0"/>
                            </a:rPr>
                          </m:ctrlPr>
                        </m:naryPr>
                        <m:sub>
                          <m:r>
                            <a:rPr lang="fr-FR" sz="2400" i="1">
                              <a:latin typeface="Cambria Math" panose="02040503050406030204" pitchFamily="18" charset="0"/>
                            </a:rPr>
                            <m:t>𝑘</m:t>
                          </m:r>
                          <m:r>
                            <a:rPr lang="fr-FR" sz="2400" i="1">
                              <a:latin typeface="Cambria Math" panose="02040503050406030204" pitchFamily="18" charset="0"/>
                            </a:rPr>
                            <m:t>=1</m:t>
                          </m:r>
                        </m:sub>
                        <m:sup>
                          <m:r>
                            <a:rPr lang="fr-FR" sz="2400" i="1">
                              <a:latin typeface="Cambria Math" panose="02040503050406030204" pitchFamily="18" charset="0"/>
                            </a:rPr>
                            <m:t>∞</m:t>
                          </m:r>
                        </m:sup>
                        <m:e>
                          <m:f>
                            <m:fPr>
                              <m:ctrlPr>
                                <a:rPr lang="fr-FR" sz="2400" i="1">
                                  <a:latin typeface="Cambria Math" panose="02040503050406030204" pitchFamily="18" charset="0"/>
                                </a:rPr>
                              </m:ctrlPr>
                            </m:fPr>
                            <m:num>
                              <m:r>
                                <a:rPr lang="fr-FR" sz="2400" i="1">
                                  <a:latin typeface="Cambria Math" panose="02040503050406030204" pitchFamily="18" charset="0"/>
                                </a:rPr>
                                <m:t>4 </m:t>
                              </m:r>
                              <m:sSup>
                                <m:sSupPr>
                                  <m:ctrlPr>
                                    <a:rPr lang="fr-FR" sz="2400" i="1">
                                      <a:latin typeface="Cambria Math" panose="02040503050406030204" pitchFamily="18" charset="0"/>
                                    </a:rPr>
                                  </m:ctrlPr>
                                </m:sSupPr>
                                <m:e>
                                  <m:r>
                                    <a:rPr lang="fr-FR" sz="2400" i="1">
                                      <a:latin typeface="Cambria Math" panose="02040503050406030204" pitchFamily="18" charset="0"/>
                                    </a:rPr>
                                    <m:t>𝑘</m:t>
                                  </m:r>
                                </m:e>
                                <m:sup>
                                  <m:r>
                                    <a:rPr lang="fr-FR" sz="2400" i="1">
                                      <a:latin typeface="Cambria Math" panose="02040503050406030204" pitchFamily="18" charset="0"/>
                                    </a:rPr>
                                    <m:t>2</m:t>
                                  </m:r>
                                </m:sup>
                              </m:sSup>
                            </m:num>
                            <m:den>
                              <m:r>
                                <a:rPr lang="fr-FR" sz="2400" i="1">
                                  <a:latin typeface="Cambria Math" panose="02040503050406030204" pitchFamily="18" charset="0"/>
                                </a:rPr>
                                <m:t>4 </m:t>
                              </m:r>
                              <m:sSup>
                                <m:sSupPr>
                                  <m:ctrlPr>
                                    <a:rPr lang="fr-FR" sz="2400" i="1">
                                      <a:latin typeface="Cambria Math" panose="02040503050406030204" pitchFamily="18" charset="0"/>
                                    </a:rPr>
                                  </m:ctrlPr>
                                </m:sSupPr>
                                <m:e>
                                  <m:r>
                                    <a:rPr lang="fr-FR" sz="2400" i="1">
                                      <a:latin typeface="Cambria Math" panose="02040503050406030204" pitchFamily="18" charset="0"/>
                                    </a:rPr>
                                    <m:t>𝑘</m:t>
                                  </m:r>
                                </m:e>
                                <m:sup>
                                  <m:r>
                                    <a:rPr lang="fr-FR" sz="2400" i="1">
                                      <a:latin typeface="Cambria Math" panose="02040503050406030204" pitchFamily="18" charset="0"/>
                                    </a:rPr>
                                    <m:t>2</m:t>
                                  </m:r>
                                </m:sup>
                              </m:sSup>
                              <m:r>
                                <a:rPr lang="fr-FR" sz="2400" i="1">
                                  <a:latin typeface="Cambria Math" panose="02040503050406030204" pitchFamily="18" charset="0"/>
                                </a:rPr>
                                <m:t>−1</m:t>
                              </m:r>
                            </m:den>
                          </m:f>
                        </m:e>
                      </m:nary>
                    </m:oMath>
                  </m:oMathPara>
                </a14:m>
                <a:endParaRPr lang="fr-FR" sz="2400" dirty="0"/>
              </a:p>
              <a:p>
                <a:endParaRPr lang="fr-FR" sz="2400" dirty="0"/>
              </a:p>
            </p:txBody>
          </p:sp>
        </mc:Choice>
        <mc:Fallback xmlns="">
          <p:sp>
            <p:nvSpPr>
              <p:cNvPr id="7" name="ZoneTexte 6">
                <a:extLst>
                  <a:ext uri="{FF2B5EF4-FFF2-40B4-BE49-F238E27FC236}">
                    <a16:creationId xmlns:a16="http://schemas.microsoft.com/office/drawing/2014/main" id="{27ADD25E-5EE1-4EA7-9484-2B48E0285E5B}"/>
                  </a:ext>
                </a:extLst>
              </p:cNvPr>
              <p:cNvSpPr txBox="1">
                <a:spLocks noRot="1" noChangeAspect="1" noMove="1" noResize="1" noEditPoints="1" noAdjustHandles="1" noChangeArrowheads="1" noChangeShapeType="1" noTextEdit="1"/>
              </p:cNvSpPr>
              <p:nvPr/>
            </p:nvSpPr>
            <p:spPr>
              <a:xfrm>
                <a:off x="3445468" y="1944857"/>
                <a:ext cx="5808260" cy="1374415"/>
              </a:xfrm>
              <a:prstGeom prst="rect">
                <a:avLst/>
              </a:prstGeom>
              <a:blipFill>
                <a:blip r:embed="rId3"/>
                <a:stretch>
                  <a:fillRect/>
                </a:stretch>
              </a:blipFill>
            </p:spPr>
            <p:txBody>
              <a:bodyPr/>
              <a:lstStyle/>
              <a:p>
                <a:r>
                  <a:rPr lang="fr-FR">
                    <a:noFill/>
                  </a:rPr>
                  <a:t> </a:t>
                </a:r>
              </a:p>
            </p:txBody>
          </p:sp>
        </mc:Fallback>
      </mc:AlternateContent>
      <p:sp>
        <p:nvSpPr>
          <p:cNvPr id="8" name="Rectangle 1">
            <a:extLst>
              <a:ext uri="{FF2B5EF4-FFF2-40B4-BE49-F238E27FC236}">
                <a16:creationId xmlns:a16="http://schemas.microsoft.com/office/drawing/2014/main" id="{EA282ED5-29D5-4145-A363-8314CBE64792}"/>
              </a:ext>
            </a:extLst>
          </p:cNvPr>
          <p:cNvSpPr>
            <a:spLocks noChangeArrowheads="1"/>
          </p:cNvSpPr>
          <p:nvPr/>
        </p:nvSpPr>
        <p:spPr bwMode="auto">
          <a:xfrm>
            <a:off x="6003631" y="-56095"/>
            <a:ext cx="18473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3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1038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706312-E31B-42AC-A654-B05F1E021CF0}"/>
              </a:ext>
            </a:extLst>
          </p:cNvPr>
          <p:cNvSpPr>
            <a:spLocks noGrp="1"/>
          </p:cNvSpPr>
          <p:nvPr>
            <p:ph type="title"/>
          </p:nvPr>
        </p:nvSpPr>
        <p:spPr>
          <a:xfrm>
            <a:off x="1580225" y="213558"/>
            <a:ext cx="10186755" cy="310718"/>
          </a:xfrm>
        </p:spPr>
        <p:txBody>
          <a:bodyPr>
            <a:normAutofit fontScale="90000"/>
          </a:bodyPr>
          <a:lstStyle/>
          <a:p>
            <a:br>
              <a:rPr lang="fr-FR" altLang="fr-FR" sz="2200" dirty="0">
                <a:latin typeface="Arial" panose="020B0604020202020204" pitchFamily="34" charset="0"/>
              </a:rPr>
            </a:br>
            <a:r>
              <a:rPr lang="fr-FR" altLang="fr-FR" sz="2000" dirty="0">
                <a:solidFill>
                  <a:schemeClr val="accent5"/>
                </a:solidFill>
                <a:latin typeface="Arial" panose="020B0604020202020204" pitchFamily="34" charset="0"/>
              </a:rPr>
              <a:t>Depuis l'Antiquité on essaie de donner une approximation de </a:t>
            </a:r>
            <a:r>
              <a:rPr lang="fr-FR" altLang="fr-FR" sz="2000" i="1" dirty="0">
                <a:solidFill>
                  <a:schemeClr val="accent5"/>
                </a:solidFill>
                <a:latin typeface="Arial" panose="020B0604020202020204" pitchFamily="34" charset="0"/>
              </a:rPr>
              <a:t>π :</a:t>
            </a:r>
            <a:br>
              <a:rPr lang="fr-FR" altLang="fr-FR" sz="2000" dirty="0">
                <a:latin typeface="Arial" panose="020B0604020202020204" pitchFamily="34" charset="0"/>
              </a:rPr>
            </a:br>
            <a:endParaRPr lang="fr-FR" sz="2000" dirty="0"/>
          </a:p>
        </p:txBody>
      </p:sp>
      <p:sp>
        <p:nvSpPr>
          <p:cNvPr id="9" name="Rectangle 2">
            <a:extLst>
              <a:ext uri="{FF2B5EF4-FFF2-40B4-BE49-F238E27FC236}">
                <a16:creationId xmlns:a16="http://schemas.microsoft.com/office/drawing/2014/main" id="{4B30D7E0-B0CA-4FA0-A092-71A95E558706}"/>
              </a:ext>
            </a:extLst>
          </p:cNvPr>
          <p:cNvSpPr>
            <a:spLocks noChangeArrowheads="1"/>
          </p:cNvSpPr>
          <p:nvPr/>
        </p:nvSpPr>
        <p:spPr bwMode="auto">
          <a:xfrm>
            <a:off x="3768725" y="1633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Espace réservé du contenu 11">
            <a:extLst>
              <a:ext uri="{FF2B5EF4-FFF2-40B4-BE49-F238E27FC236}">
                <a16:creationId xmlns:a16="http://schemas.microsoft.com/office/drawing/2014/main" id="{78D1CEE9-BFDC-449F-BE50-69548B5ECDFD}"/>
              </a:ext>
            </a:extLst>
          </p:cNvPr>
          <p:cNvGraphicFramePr>
            <a:graphicFrameLocks noGrp="1"/>
          </p:cNvGraphicFramePr>
          <p:nvPr>
            <p:ph idx="1"/>
            <p:extLst>
              <p:ext uri="{D42A27DB-BD31-4B8C-83A1-F6EECF244321}">
                <p14:modId xmlns:p14="http://schemas.microsoft.com/office/powerpoint/2010/main" val="3020347688"/>
              </p:ext>
            </p:extLst>
          </p:nvPr>
        </p:nvGraphicFramePr>
        <p:xfrm>
          <a:off x="1580225" y="435006"/>
          <a:ext cx="8513684" cy="6156663"/>
        </p:xfrm>
        <a:graphic>
          <a:graphicData uri="http://schemas.openxmlformats.org/drawingml/2006/table">
            <a:tbl>
              <a:tblPr/>
              <a:tblGrid>
                <a:gridCol w="2128421">
                  <a:extLst>
                    <a:ext uri="{9D8B030D-6E8A-4147-A177-3AD203B41FA5}">
                      <a16:colId xmlns:a16="http://schemas.microsoft.com/office/drawing/2014/main" val="2327139803"/>
                    </a:ext>
                  </a:extLst>
                </a:gridCol>
                <a:gridCol w="2128421">
                  <a:extLst>
                    <a:ext uri="{9D8B030D-6E8A-4147-A177-3AD203B41FA5}">
                      <a16:colId xmlns:a16="http://schemas.microsoft.com/office/drawing/2014/main" val="3672635920"/>
                    </a:ext>
                  </a:extLst>
                </a:gridCol>
                <a:gridCol w="2128421">
                  <a:extLst>
                    <a:ext uri="{9D8B030D-6E8A-4147-A177-3AD203B41FA5}">
                      <a16:colId xmlns:a16="http://schemas.microsoft.com/office/drawing/2014/main" val="4016645087"/>
                    </a:ext>
                  </a:extLst>
                </a:gridCol>
                <a:gridCol w="2128421">
                  <a:extLst>
                    <a:ext uri="{9D8B030D-6E8A-4147-A177-3AD203B41FA5}">
                      <a16:colId xmlns:a16="http://schemas.microsoft.com/office/drawing/2014/main" val="2498400512"/>
                    </a:ext>
                  </a:extLst>
                </a:gridCol>
              </a:tblGrid>
              <a:tr h="1079460">
                <a:tc>
                  <a:txBody>
                    <a:bodyPr/>
                    <a:lstStyle/>
                    <a:p>
                      <a:pPr algn="ctr"/>
                      <a:r>
                        <a:rPr lang="fr-FR" sz="1400" dirty="0"/>
                        <a:t>Nom du mathématicien ou de la civilisation</a:t>
                      </a:r>
                    </a:p>
                  </a:txBody>
                  <a:tcPr marL="6044" marR="6044" marT="6044" marB="6044" anchor="ctr">
                    <a:lnL>
                      <a:noFill/>
                    </a:lnL>
                    <a:lnR>
                      <a:noFill/>
                    </a:lnR>
                    <a:lnT>
                      <a:noFill/>
                    </a:lnT>
                    <a:lnB>
                      <a:noFill/>
                    </a:lnB>
                  </a:tcPr>
                </a:tc>
                <a:tc>
                  <a:txBody>
                    <a:bodyPr/>
                    <a:lstStyle/>
                    <a:p>
                      <a:pPr algn="ctr"/>
                      <a:r>
                        <a:rPr lang="fr-FR" sz="1400" dirty="0"/>
                        <a:t>Valeur de </a:t>
                      </a:r>
                      <a:r>
                        <a:rPr lang="el-GR" sz="1400" i="1" dirty="0"/>
                        <a:t>π</a:t>
                      </a:r>
                      <a:endParaRPr lang="el-GR" sz="1400" dirty="0"/>
                    </a:p>
                  </a:txBody>
                  <a:tcPr marL="6044" marR="6044" marT="6044" marB="6044" anchor="ctr">
                    <a:lnL>
                      <a:noFill/>
                    </a:lnL>
                    <a:lnR>
                      <a:noFill/>
                    </a:lnR>
                    <a:lnT>
                      <a:noFill/>
                    </a:lnT>
                    <a:lnB>
                      <a:noFill/>
                    </a:lnB>
                  </a:tcPr>
                </a:tc>
                <a:tc>
                  <a:txBody>
                    <a:bodyPr/>
                    <a:lstStyle/>
                    <a:p>
                      <a:pPr algn="ctr"/>
                      <a:r>
                        <a:rPr lang="fr-FR" sz="1400" dirty="0"/>
                        <a:t>Nombre de décimales exactes</a:t>
                      </a:r>
                    </a:p>
                  </a:txBody>
                  <a:tcPr marL="6044" marR="6044" marT="6044" marB="6044" anchor="ctr">
                    <a:lnL>
                      <a:noFill/>
                    </a:lnL>
                    <a:lnR>
                      <a:noFill/>
                    </a:lnR>
                    <a:lnT>
                      <a:noFill/>
                    </a:lnT>
                    <a:lnB>
                      <a:noFill/>
                    </a:lnB>
                  </a:tcPr>
                </a:tc>
                <a:tc>
                  <a:txBody>
                    <a:bodyPr/>
                    <a:lstStyle/>
                    <a:p>
                      <a:pPr algn="ctr"/>
                      <a:r>
                        <a:rPr lang="fr-FR" sz="1400" dirty="0"/>
                        <a:t>Date du calcul</a:t>
                      </a:r>
                    </a:p>
                  </a:txBody>
                  <a:tcPr marL="6044" marR="6044" marT="6044" marB="6044" anchor="ctr">
                    <a:lnL>
                      <a:noFill/>
                    </a:lnL>
                    <a:lnR>
                      <a:noFill/>
                    </a:lnR>
                    <a:lnT>
                      <a:noFill/>
                    </a:lnT>
                    <a:lnB>
                      <a:noFill/>
                    </a:lnB>
                  </a:tcPr>
                </a:tc>
                <a:extLst>
                  <a:ext uri="{0D108BD9-81ED-4DB2-BD59-A6C34878D82A}">
                    <a16:rowId xmlns:a16="http://schemas.microsoft.com/office/drawing/2014/main" val="3424531342"/>
                  </a:ext>
                </a:extLst>
              </a:tr>
              <a:tr h="298659">
                <a:tc>
                  <a:txBody>
                    <a:bodyPr/>
                    <a:lstStyle/>
                    <a:p>
                      <a:r>
                        <a:rPr lang="fr-FR" sz="1400" b="1">
                          <a:hlinkClick r:id="rId2"/>
                        </a:rPr>
                        <a:t>Babylone</a:t>
                      </a:r>
                      <a:endParaRPr lang="fr-FR" sz="1400"/>
                    </a:p>
                  </a:txBody>
                  <a:tcPr marL="6044" marR="6044" marT="6044" marB="6044" anchor="ctr">
                    <a:lnL>
                      <a:noFill/>
                    </a:lnL>
                    <a:lnR>
                      <a:noFill/>
                    </a:lnR>
                    <a:lnT>
                      <a:noFill/>
                    </a:lnT>
                    <a:lnB>
                      <a:noFill/>
                    </a:lnB>
                  </a:tcPr>
                </a:tc>
                <a:tc>
                  <a:txBody>
                    <a:bodyPr/>
                    <a:lstStyle/>
                    <a:p>
                      <a:pPr algn="r"/>
                      <a:r>
                        <a:rPr lang="fr-FR" sz="1400"/>
                        <a:t>3 + 1/8  ≈  </a:t>
                      </a:r>
                      <a:r>
                        <a:rPr lang="fr-FR" sz="1400" b="1"/>
                        <a:t>3,125</a:t>
                      </a:r>
                      <a:endParaRPr lang="fr-FR" sz="1400"/>
                    </a:p>
                  </a:txBody>
                  <a:tcPr marL="6044" marR="6044" marT="6044" marB="6044" anchor="ctr">
                    <a:lnL>
                      <a:noFill/>
                    </a:lnL>
                    <a:lnR>
                      <a:noFill/>
                    </a:lnR>
                    <a:lnT>
                      <a:noFill/>
                    </a:lnT>
                    <a:lnB>
                      <a:noFill/>
                    </a:lnB>
                  </a:tcPr>
                </a:tc>
                <a:tc>
                  <a:txBody>
                    <a:bodyPr/>
                    <a:lstStyle/>
                    <a:p>
                      <a:pPr algn="r"/>
                      <a:r>
                        <a:rPr lang="fr-FR" sz="1400"/>
                        <a:t>1</a:t>
                      </a:r>
                    </a:p>
                  </a:txBody>
                  <a:tcPr marL="6044" marR="6044" marT="6044" marB="6044" anchor="ctr">
                    <a:lnL>
                      <a:noFill/>
                    </a:lnL>
                    <a:lnR>
                      <a:noFill/>
                    </a:lnR>
                    <a:lnT>
                      <a:noFill/>
                    </a:lnT>
                    <a:lnB>
                      <a:noFill/>
                    </a:lnB>
                  </a:tcPr>
                </a:tc>
                <a:tc>
                  <a:txBody>
                    <a:bodyPr/>
                    <a:lstStyle/>
                    <a:p>
                      <a:pPr algn="ctr"/>
                      <a:r>
                        <a:rPr lang="fr-FR" sz="1400"/>
                        <a:t>− 1900</a:t>
                      </a:r>
                    </a:p>
                  </a:txBody>
                  <a:tcPr marL="6044" marR="6044" marT="6044" marB="6044" anchor="ctr">
                    <a:lnL>
                      <a:noFill/>
                    </a:lnL>
                    <a:lnR>
                      <a:noFill/>
                    </a:lnR>
                    <a:lnT>
                      <a:noFill/>
                    </a:lnT>
                    <a:lnB>
                      <a:noFill/>
                    </a:lnB>
                  </a:tcPr>
                </a:tc>
                <a:extLst>
                  <a:ext uri="{0D108BD9-81ED-4DB2-BD59-A6C34878D82A}">
                    <a16:rowId xmlns:a16="http://schemas.microsoft.com/office/drawing/2014/main" val="1829067023"/>
                  </a:ext>
                </a:extLst>
              </a:tr>
              <a:tr h="298659">
                <a:tc>
                  <a:txBody>
                    <a:bodyPr/>
                    <a:lstStyle/>
                    <a:p>
                      <a:r>
                        <a:rPr lang="fr-FR" sz="1400" b="1">
                          <a:hlinkClick r:id="rId3"/>
                        </a:rPr>
                        <a:t>Egypte</a:t>
                      </a:r>
                      <a:endParaRPr lang="fr-FR" sz="1400"/>
                    </a:p>
                  </a:txBody>
                  <a:tcPr marL="6044" marR="6044" marT="6044" marB="6044" anchor="ctr">
                    <a:lnL>
                      <a:noFill/>
                    </a:lnL>
                    <a:lnR>
                      <a:noFill/>
                    </a:lnR>
                    <a:lnT>
                      <a:noFill/>
                    </a:lnT>
                    <a:lnB>
                      <a:noFill/>
                    </a:lnB>
                  </a:tcPr>
                </a:tc>
                <a:tc>
                  <a:txBody>
                    <a:bodyPr/>
                    <a:lstStyle/>
                    <a:p>
                      <a:pPr algn="r"/>
                      <a:r>
                        <a:rPr lang="fr-FR" sz="1400"/>
                        <a:t>(4/3)</a:t>
                      </a:r>
                      <a:r>
                        <a:rPr lang="fr-FR" sz="1400" baseline="30000"/>
                        <a:t>4</a:t>
                      </a:r>
                      <a:r>
                        <a:rPr lang="fr-FR" sz="1400"/>
                        <a:t> ≈ </a:t>
                      </a:r>
                      <a:r>
                        <a:rPr lang="fr-FR" sz="1400" b="1"/>
                        <a:t>3,160</a:t>
                      </a:r>
                      <a:endParaRPr lang="fr-FR" sz="1400"/>
                    </a:p>
                  </a:txBody>
                  <a:tcPr marL="6044" marR="6044" marT="6044" marB="6044" anchor="ctr">
                    <a:lnL>
                      <a:noFill/>
                    </a:lnL>
                    <a:lnR>
                      <a:noFill/>
                    </a:lnR>
                    <a:lnT>
                      <a:noFill/>
                    </a:lnT>
                    <a:lnB>
                      <a:noFill/>
                    </a:lnB>
                  </a:tcPr>
                </a:tc>
                <a:tc>
                  <a:txBody>
                    <a:bodyPr/>
                    <a:lstStyle/>
                    <a:p>
                      <a:pPr algn="r"/>
                      <a:r>
                        <a:rPr lang="fr-FR" sz="1400"/>
                        <a:t>1</a:t>
                      </a:r>
                    </a:p>
                  </a:txBody>
                  <a:tcPr marL="6044" marR="6044" marT="6044" marB="6044" anchor="ctr">
                    <a:lnL>
                      <a:noFill/>
                    </a:lnL>
                    <a:lnR>
                      <a:noFill/>
                    </a:lnR>
                    <a:lnT>
                      <a:noFill/>
                    </a:lnT>
                    <a:lnB>
                      <a:noFill/>
                    </a:lnB>
                  </a:tcPr>
                </a:tc>
                <a:tc>
                  <a:txBody>
                    <a:bodyPr/>
                    <a:lstStyle/>
                    <a:p>
                      <a:pPr algn="ctr"/>
                      <a:r>
                        <a:rPr lang="fr-FR" sz="1400"/>
                        <a:t>− 1600</a:t>
                      </a:r>
                    </a:p>
                  </a:txBody>
                  <a:tcPr marL="6044" marR="6044" marT="6044" marB="6044" anchor="ctr">
                    <a:lnL>
                      <a:noFill/>
                    </a:lnL>
                    <a:lnR>
                      <a:noFill/>
                    </a:lnR>
                    <a:lnT>
                      <a:noFill/>
                    </a:lnT>
                    <a:lnB>
                      <a:noFill/>
                    </a:lnB>
                  </a:tcPr>
                </a:tc>
                <a:extLst>
                  <a:ext uri="{0D108BD9-81ED-4DB2-BD59-A6C34878D82A}">
                    <a16:rowId xmlns:a16="http://schemas.microsoft.com/office/drawing/2014/main" val="2462521128"/>
                  </a:ext>
                </a:extLst>
              </a:tr>
              <a:tr h="298659">
                <a:tc>
                  <a:txBody>
                    <a:bodyPr/>
                    <a:lstStyle/>
                    <a:p>
                      <a:r>
                        <a:rPr lang="fr-FR" sz="1400" b="1">
                          <a:hlinkClick r:id="rId4"/>
                        </a:rPr>
                        <a:t>Chine</a:t>
                      </a:r>
                      <a:endParaRPr lang="fr-FR" sz="1400"/>
                    </a:p>
                  </a:txBody>
                  <a:tcPr marL="6044" marR="6044" marT="6044" marB="6044" anchor="ctr">
                    <a:lnL>
                      <a:noFill/>
                    </a:lnL>
                    <a:lnR>
                      <a:noFill/>
                    </a:lnR>
                    <a:lnT>
                      <a:noFill/>
                    </a:lnT>
                    <a:lnB>
                      <a:noFill/>
                    </a:lnB>
                  </a:tcPr>
                </a:tc>
                <a:tc>
                  <a:txBody>
                    <a:bodyPr/>
                    <a:lstStyle/>
                    <a:p>
                      <a:pPr algn="r"/>
                      <a:r>
                        <a:rPr lang="fr-FR" sz="1400" b="1"/>
                        <a:t>3</a:t>
                      </a:r>
                      <a:endParaRPr lang="fr-FR" sz="1400"/>
                    </a:p>
                  </a:txBody>
                  <a:tcPr marL="6044" marR="6044" marT="6044" marB="6044" anchor="ctr">
                    <a:lnL>
                      <a:noFill/>
                    </a:lnL>
                    <a:lnR>
                      <a:noFill/>
                    </a:lnR>
                    <a:lnT>
                      <a:noFill/>
                    </a:lnT>
                    <a:lnB>
                      <a:noFill/>
                    </a:lnB>
                  </a:tcPr>
                </a:tc>
                <a:tc>
                  <a:txBody>
                    <a:bodyPr/>
                    <a:lstStyle/>
                    <a:p>
                      <a:pPr algn="r"/>
                      <a:r>
                        <a:rPr lang="fr-FR" sz="1400"/>
                        <a:t>0</a:t>
                      </a:r>
                    </a:p>
                  </a:txBody>
                  <a:tcPr marL="6044" marR="6044" marT="6044" marB="6044" anchor="ctr">
                    <a:lnL>
                      <a:noFill/>
                    </a:lnL>
                    <a:lnR>
                      <a:noFill/>
                    </a:lnR>
                    <a:lnT>
                      <a:noFill/>
                    </a:lnT>
                    <a:lnB>
                      <a:noFill/>
                    </a:lnB>
                  </a:tcPr>
                </a:tc>
                <a:tc>
                  <a:txBody>
                    <a:bodyPr/>
                    <a:lstStyle/>
                    <a:p>
                      <a:pPr algn="ctr"/>
                      <a:r>
                        <a:rPr lang="fr-FR" sz="1400"/>
                        <a:t>− 1200</a:t>
                      </a:r>
                    </a:p>
                  </a:txBody>
                  <a:tcPr marL="6044" marR="6044" marT="6044" marB="6044" anchor="ctr">
                    <a:lnL>
                      <a:noFill/>
                    </a:lnL>
                    <a:lnR>
                      <a:noFill/>
                    </a:lnR>
                    <a:lnT>
                      <a:noFill/>
                    </a:lnT>
                    <a:lnB>
                      <a:noFill/>
                    </a:lnB>
                  </a:tcPr>
                </a:tc>
                <a:extLst>
                  <a:ext uri="{0D108BD9-81ED-4DB2-BD59-A6C34878D82A}">
                    <a16:rowId xmlns:a16="http://schemas.microsoft.com/office/drawing/2014/main" val="2459330109"/>
                  </a:ext>
                </a:extLst>
              </a:tr>
              <a:tr h="298659">
                <a:tc>
                  <a:txBody>
                    <a:bodyPr/>
                    <a:lstStyle/>
                    <a:p>
                      <a:r>
                        <a:rPr lang="fr-FR" sz="1400"/>
                        <a:t>Bible</a:t>
                      </a:r>
                    </a:p>
                  </a:txBody>
                  <a:tcPr marL="6044" marR="6044" marT="6044" marB="6044" anchor="ctr">
                    <a:lnL>
                      <a:noFill/>
                    </a:lnL>
                    <a:lnR>
                      <a:noFill/>
                    </a:lnR>
                    <a:lnT>
                      <a:noFill/>
                    </a:lnT>
                    <a:lnB>
                      <a:noFill/>
                    </a:lnB>
                  </a:tcPr>
                </a:tc>
                <a:tc>
                  <a:txBody>
                    <a:bodyPr/>
                    <a:lstStyle/>
                    <a:p>
                      <a:pPr algn="r"/>
                      <a:r>
                        <a:rPr lang="fr-FR" sz="1400" b="1"/>
                        <a:t>3</a:t>
                      </a:r>
                      <a:endParaRPr lang="fr-FR" sz="1400"/>
                    </a:p>
                  </a:txBody>
                  <a:tcPr marL="6044" marR="6044" marT="6044" marB="6044" anchor="ctr">
                    <a:lnL>
                      <a:noFill/>
                    </a:lnL>
                    <a:lnR>
                      <a:noFill/>
                    </a:lnR>
                    <a:lnT>
                      <a:noFill/>
                    </a:lnT>
                    <a:lnB>
                      <a:noFill/>
                    </a:lnB>
                  </a:tcPr>
                </a:tc>
                <a:tc>
                  <a:txBody>
                    <a:bodyPr/>
                    <a:lstStyle/>
                    <a:p>
                      <a:pPr algn="r"/>
                      <a:r>
                        <a:rPr lang="fr-FR" sz="1400"/>
                        <a:t>0</a:t>
                      </a:r>
                    </a:p>
                  </a:txBody>
                  <a:tcPr marL="6044" marR="6044" marT="6044" marB="6044" anchor="ctr">
                    <a:lnL>
                      <a:noFill/>
                    </a:lnL>
                    <a:lnR>
                      <a:noFill/>
                    </a:lnR>
                    <a:lnT>
                      <a:noFill/>
                    </a:lnT>
                    <a:lnB>
                      <a:noFill/>
                    </a:lnB>
                  </a:tcPr>
                </a:tc>
                <a:tc>
                  <a:txBody>
                    <a:bodyPr/>
                    <a:lstStyle/>
                    <a:p>
                      <a:pPr algn="ctr"/>
                      <a:r>
                        <a:rPr lang="fr-FR" sz="1400"/>
                        <a:t>− 550</a:t>
                      </a:r>
                    </a:p>
                  </a:txBody>
                  <a:tcPr marL="6044" marR="6044" marT="6044" marB="6044" anchor="ctr">
                    <a:lnL>
                      <a:noFill/>
                    </a:lnL>
                    <a:lnR>
                      <a:noFill/>
                    </a:lnR>
                    <a:lnT>
                      <a:noFill/>
                    </a:lnT>
                    <a:lnB>
                      <a:noFill/>
                    </a:lnB>
                  </a:tcPr>
                </a:tc>
                <a:extLst>
                  <a:ext uri="{0D108BD9-81ED-4DB2-BD59-A6C34878D82A}">
                    <a16:rowId xmlns:a16="http://schemas.microsoft.com/office/drawing/2014/main" val="4102294112"/>
                  </a:ext>
                </a:extLst>
              </a:tr>
              <a:tr h="298659">
                <a:tc>
                  <a:txBody>
                    <a:bodyPr/>
                    <a:lstStyle/>
                    <a:p>
                      <a:r>
                        <a:rPr lang="fr-FR" sz="1400" b="1">
                          <a:hlinkClick r:id="rId5"/>
                        </a:rPr>
                        <a:t>Archimède</a:t>
                      </a:r>
                      <a:r>
                        <a:rPr lang="fr-FR" sz="1400"/>
                        <a:t> (grec)</a:t>
                      </a:r>
                    </a:p>
                  </a:txBody>
                  <a:tcPr marL="6044" marR="6044" marT="6044" marB="6044" anchor="ctr">
                    <a:lnL>
                      <a:noFill/>
                    </a:lnL>
                    <a:lnR>
                      <a:noFill/>
                    </a:lnR>
                    <a:lnT>
                      <a:noFill/>
                    </a:lnT>
                    <a:lnB>
                      <a:noFill/>
                    </a:lnB>
                  </a:tcPr>
                </a:tc>
                <a:tc>
                  <a:txBody>
                    <a:bodyPr/>
                    <a:lstStyle/>
                    <a:p>
                      <a:pPr algn="r"/>
                      <a:r>
                        <a:rPr lang="fr-FR" sz="1400" b="0" dirty="0"/>
                        <a:t>223/71</a:t>
                      </a:r>
                      <a:r>
                        <a:rPr lang="fr-FR" sz="1400" dirty="0"/>
                        <a:t>≈  </a:t>
                      </a:r>
                      <a:r>
                        <a:rPr lang="fr-FR" sz="1400" b="1" dirty="0"/>
                        <a:t>3,141</a:t>
                      </a:r>
                      <a:endParaRPr lang="fr-FR" sz="1400" dirty="0"/>
                    </a:p>
                  </a:txBody>
                  <a:tcPr marL="6044" marR="6044" marT="6044" marB="6044" anchor="ctr">
                    <a:lnL>
                      <a:noFill/>
                    </a:lnL>
                    <a:lnR>
                      <a:noFill/>
                    </a:lnR>
                    <a:lnT>
                      <a:noFill/>
                    </a:lnT>
                    <a:lnB>
                      <a:noFill/>
                    </a:lnB>
                  </a:tcPr>
                </a:tc>
                <a:tc>
                  <a:txBody>
                    <a:bodyPr/>
                    <a:lstStyle/>
                    <a:p>
                      <a:pPr algn="r"/>
                      <a:r>
                        <a:rPr lang="fr-FR" sz="1400"/>
                        <a:t>3</a:t>
                      </a:r>
                    </a:p>
                  </a:txBody>
                  <a:tcPr marL="6044" marR="6044" marT="6044" marB="6044" anchor="ctr">
                    <a:lnL>
                      <a:noFill/>
                    </a:lnL>
                    <a:lnR>
                      <a:noFill/>
                    </a:lnR>
                    <a:lnT>
                      <a:noFill/>
                    </a:lnT>
                    <a:lnB>
                      <a:noFill/>
                    </a:lnB>
                  </a:tcPr>
                </a:tc>
                <a:tc>
                  <a:txBody>
                    <a:bodyPr/>
                    <a:lstStyle/>
                    <a:p>
                      <a:pPr algn="ctr"/>
                      <a:r>
                        <a:rPr lang="fr-FR" sz="1400"/>
                        <a:t>− 250</a:t>
                      </a:r>
                    </a:p>
                  </a:txBody>
                  <a:tcPr marL="6044" marR="6044" marT="6044" marB="6044" anchor="ctr">
                    <a:lnL>
                      <a:noFill/>
                    </a:lnL>
                    <a:lnR>
                      <a:noFill/>
                    </a:lnR>
                    <a:lnT>
                      <a:noFill/>
                    </a:lnT>
                    <a:lnB>
                      <a:noFill/>
                    </a:lnB>
                  </a:tcPr>
                </a:tc>
                <a:extLst>
                  <a:ext uri="{0D108BD9-81ED-4DB2-BD59-A6C34878D82A}">
                    <a16:rowId xmlns:a16="http://schemas.microsoft.com/office/drawing/2014/main" val="3366839803"/>
                  </a:ext>
                </a:extLst>
              </a:tr>
              <a:tr h="298659">
                <a:tc>
                  <a:txBody>
                    <a:bodyPr/>
                    <a:lstStyle/>
                    <a:p>
                      <a:r>
                        <a:rPr lang="fr-FR" sz="1400"/>
                        <a:t>Hon Han Chu (chinois)</a:t>
                      </a:r>
                    </a:p>
                  </a:txBody>
                  <a:tcPr marL="6044" marR="6044" marT="6044" marB="6044" anchor="ctr">
                    <a:lnL>
                      <a:noFill/>
                    </a:lnL>
                    <a:lnR>
                      <a:noFill/>
                    </a:lnR>
                    <a:lnT>
                      <a:noFill/>
                    </a:lnT>
                    <a:lnB>
                      <a:noFill/>
                    </a:lnB>
                  </a:tcPr>
                </a:tc>
                <a:tc>
                  <a:txBody>
                    <a:bodyPr/>
                    <a:lstStyle/>
                    <a:p>
                      <a:pPr algn="r"/>
                      <a:r>
                        <a:rPr lang="fr-FR" sz="1400"/>
                        <a:t>√10 ≈ </a:t>
                      </a:r>
                      <a:r>
                        <a:rPr lang="fr-FR" sz="1400" b="1"/>
                        <a:t>3,16</a:t>
                      </a:r>
                      <a:endParaRPr lang="fr-FR" sz="1400"/>
                    </a:p>
                  </a:txBody>
                  <a:tcPr marL="6044" marR="6044" marT="6044" marB="6044" anchor="ctr">
                    <a:lnL>
                      <a:noFill/>
                    </a:lnL>
                    <a:lnR>
                      <a:noFill/>
                    </a:lnR>
                    <a:lnT>
                      <a:noFill/>
                    </a:lnT>
                    <a:lnB>
                      <a:noFill/>
                    </a:lnB>
                  </a:tcPr>
                </a:tc>
                <a:tc>
                  <a:txBody>
                    <a:bodyPr/>
                    <a:lstStyle/>
                    <a:p>
                      <a:pPr algn="r"/>
                      <a:r>
                        <a:rPr lang="fr-FR" sz="1400"/>
                        <a:t>1</a:t>
                      </a:r>
                    </a:p>
                  </a:txBody>
                  <a:tcPr marL="6044" marR="6044" marT="6044" marB="6044" anchor="ctr">
                    <a:lnL>
                      <a:noFill/>
                    </a:lnL>
                    <a:lnR>
                      <a:noFill/>
                    </a:lnR>
                    <a:lnT>
                      <a:noFill/>
                    </a:lnT>
                    <a:lnB>
                      <a:noFill/>
                    </a:lnB>
                  </a:tcPr>
                </a:tc>
                <a:tc>
                  <a:txBody>
                    <a:bodyPr/>
                    <a:lstStyle/>
                    <a:p>
                      <a:pPr algn="ctr"/>
                      <a:r>
                        <a:rPr lang="fr-FR" sz="1400"/>
                        <a:t>130</a:t>
                      </a:r>
                    </a:p>
                  </a:txBody>
                  <a:tcPr marL="6044" marR="6044" marT="6044" marB="6044" anchor="ctr">
                    <a:lnL>
                      <a:noFill/>
                    </a:lnL>
                    <a:lnR>
                      <a:noFill/>
                    </a:lnR>
                    <a:lnT>
                      <a:noFill/>
                    </a:lnT>
                    <a:lnB>
                      <a:noFill/>
                    </a:lnB>
                  </a:tcPr>
                </a:tc>
                <a:extLst>
                  <a:ext uri="{0D108BD9-81ED-4DB2-BD59-A6C34878D82A}">
                    <a16:rowId xmlns:a16="http://schemas.microsoft.com/office/drawing/2014/main" val="1508276360"/>
                  </a:ext>
                </a:extLst>
              </a:tr>
              <a:tr h="298659">
                <a:tc>
                  <a:txBody>
                    <a:bodyPr/>
                    <a:lstStyle/>
                    <a:p>
                      <a:r>
                        <a:rPr lang="fr-FR" sz="1400" b="1">
                          <a:hlinkClick r:id="rId6"/>
                        </a:rPr>
                        <a:t>Ptolémée</a:t>
                      </a:r>
                      <a:r>
                        <a:rPr lang="fr-FR" sz="1400"/>
                        <a:t> (grec)</a:t>
                      </a:r>
                    </a:p>
                  </a:txBody>
                  <a:tcPr marL="6044" marR="6044" marT="6044" marB="6044" anchor="ctr">
                    <a:lnL>
                      <a:noFill/>
                    </a:lnL>
                    <a:lnR>
                      <a:noFill/>
                    </a:lnR>
                    <a:lnT>
                      <a:noFill/>
                    </a:lnT>
                    <a:lnB>
                      <a:noFill/>
                    </a:lnB>
                  </a:tcPr>
                </a:tc>
                <a:tc>
                  <a:txBody>
                    <a:bodyPr/>
                    <a:lstStyle/>
                    <a:p>
                      <a:pPr algn="r"/>
                      <a:r>
                        <a:rPr lang="fr-FR" sz="1400" dirty="0"/>
                        <a:t>377/120 ≈  </a:t>
                      </a:r>
                      <a:r>
                        <a:rPr lang="fr-FR" sz="1400" b="1" dirty="0"/>
                        <a:t>3,1416</a:t>
                      </a:r>
                      <a:endParaRPr lang="fr-FR" sz="1400" dirty="0"/>
                    </a:p>
                  </a:txBody>
                  <a:tcPr marL="6044" marR="6044" marT="6044" marB="6044" anchor="ctr">
                    <a:lnL>
                      <a:noFill/>
                    </a:lnL>
                    <a:lnR>
                      <a:noFill/>
                    </a:lnR>
                    <a:lnT>
                      <a:noFill/>
                    </a:lnT>
                    <a:lnB>
                      <a:noFill/>
                    </a:lnB>
                  </a:tcPr>
                </a:tc>
                <a:tc>
                  <a:txBody>
                    <a:bodyPr/>
                    <a:lstStyle/>
                    <a:p>
                      <a:pPr algn="r"/>
                      <a:r>
                        <a:rPr lang="fr-FR" sz="1400"/>
                        <a:t>3</a:t>
                      </a:r>
                    </a:p>
                  </a:txBody>
                  <a:tcPr marL="6044" marR="6044" marT="6044" marB="6044" anchor="ctr">
                    <a:lnL>
                      <a:noFill/>
                    </a:lnL>
                    <a:lnR>
                      <a:noFill/>
                    </a:lnR>
                    <a:lnT>
                      <a:noFill/>
                    </a:lnT>
                    <a:lnB>
                      <a:noFill/>
                    </a:lnB>
                  </a:tcPr>
                </a:tc>
                <a:tc>
                  <a:txBody>
                    <a:bodyPr/>
                    <a:lstStyle/>
                    <a:p>
                      <a:pPr algn="ctr"/>
                      <a:r>
                        <a:rPr lang="fr-FR" sz="1400"/>
                        <a:t>150</a:t>
                      </a:r>
                    </a:p>
                  </a:txBody>
                  <a:tcPr marL="6044" marR="6044" marT="6044" marB="6044" anchor="ctr">
                    <a:lnL>
                      <a:noFill/>
                    </a:lnL>
                    <a:lnR>
                      <a:noFill/>
                    </a:lnR>
                    <a:lnT>
                      <a:noFill/>
                    </a:lnT>
                    <a:lnB>
                      <a:noFill/>
                    </a:lnB>
                  </a:tcPr>
                </a:tc>
                <a:extLst>
                  <a:ext uri="{0D108BD9-81ED-4DB2-BD59-A6C34878D82A}">
                    <a16:rowId xmlns:a16="http://schemas.microsoft.com/office/drawing/2014/main" val="2837618678"/>
                  </a:ext>
                </a:extLst>
              </a:tr>
              <a:tr h="298659">
                <a:tc>
                  <a:txBody>
                    <a:bodyPr/>
                    <a:lstStyle/>
                    <a:p>
                      <a:r>
                        <a:rPr lang="fr-FR" sz="1400"/>
                        <a:t>Wang Fau (chinois)</a:t>
                      </a:r>
                    </a:p>
                  </a:txBody>
                  <a:tcPr marL="6044" marR="6044" marT="6044" marB="6044" anchor="ctr">
                    <a:lnL>
                      <a:noFill/>
                    </a:lnL>
                    <a:lnR>
                      <a:noFill/>
                    </a:lnR>
                    <a:lnT>
                      <a:noFill/>
                    </a:lnT>
                    <a:lnB>
                      <a:noFill/>
                    </a:lnB>
                  </a:tcPr>
                </a:tc>
                <a:tc>
                  <a:txBody>
                    <a:bodyPr/>
                    <a:lstStyle/>
                    <a:p>
                      <a:pPr algn="r"/>
                      <a:r>
                        <a:rPr lang="fr-FR" sz="1400"/>
                        <a:t>142/45 ≈  </a:t>
                      </a:r>
                      <a:r>
                        <a:rPr lang="fr-FR" sz="1400" b="1"/>
                        <a:t>3,15</a:t>
                      </a:r>
                      <a:endParaRPr lang="fr-FR" sz="1400"/>
                    </a:p>
                  </a:txBody>
                  <a:tcPr marL="6044" marR="6044" marT="6044" marB="6044" anchor="ctr">
                    <a:lnL>
                      <a:noFill/>
                    </a:lnL>
                    <a:lnR>
                      <a:noFill/>
                    </a:lnR>
                    <a:lnT>
                      <a:noFill/>
                    </a:lnT>
                    <a:lnB>
                      <a:noFill/>
                    </a:lnB>
                  </a:tcPr>
                </a:tc>
                <a:tc>
                  <a:txBody>
                    <a:bodyPr/>
                    <a:lstStyle/>
                    <a:p>
                      <a:pPr algn="r"/>
                      <a:r>
                        <a:rPr lang="fr-FR" sz="1400"/>
                        <a:t>1</a:t>
                      </a:r>
                    </a:p>
                  </a:txBody>
                  <a:tcPr marL="6044" marR="6044" marT="6044" marB="6044" anchor="ctr">
                    <a:lnL>
                      <a:noFill/>
                    </a:lnL>
                    <a:lnR>
                      <a:noFill/>
                    </a:lnR>
                    <a:lnT>
                      <a:noFill/>
                    </a:lnT>
                    <a:lnB>
                      <a:noFill/>
                    </a:lnB>
                  </a:tcPr>
                </a:tc>
                <a:tc>
                  <a:txBody>
                    <a:bodyPr/>
                    <a:lstStyle/>
                    <a:p>
                      <a:pPr algn="ctr"/>
                      <a:r>
                        <a:rPr lang="fr-FR" sz="1400"/>
                        <a:t>250</a:t>
                      </a:r>
                    </a:p>
                  </a:txBody>
                  <a:tcPr marL="6044" marR="6044" marT="6044" marB="6044" anchor="ctr">
                    <a:lnL>
                      <a:noFill/>
                    </a:lnL>
                    <a:lnR>
                      <a:noFill/>
                    </a:lnR>
                    <a:lnT>
                      <a:noFill/>
                    </a:lnT>
                    <a:lnB>
                      <a:noFill/>
                    </a:lnB>
                  </a:tcPr>
                </a:tc>
                <a:extLst>
                  <a:ext uri="{0D108BD9-81ED-4DB2-BD59-A6C34878D82A}">
                    <a16:rowId xmlns:a16="http://schemas.microsoft.com/office/drawing/2014/main" val="1017345722"/>
                  </a:ext>
                </a:extLst>
              </a:tr>
              <a:tr h="298659">
                <a:tc>
                  <a:txBody>
                    <a:bodyPr/>
                    <a:lstStyle/>
                    <a:p>
                      <a:r>
                        <a:rPr lang="fr-FR" sz="1400" b="1">
                          <a:hlinkClick r:id="rId7"/>
                        </a:rPr>
                        <a:t>Liu Hui</a:t>
                      </a:r>
                      <a:r>
                        <a:rPr lang="fr-FR" sz="1400"/>
                        <a:t> (chinois)</a:t>
                      </a:r>
                    </a:p>
                  </a:txBody>
                  <a:tcPr marL="6044" marR="6044" marT="6044" marB="6044" anchor="ctr">
                    <a:lnL>
                      <a:noFill/>
                    </a:lnL>
                    <a:lnR>
                      <a:noFill/>
                    </a:lnR>
                    <a:lnT>
                      <a:noFill/>
                    </a:lnT>
                    <a:lnB>
                      <a:noFill/>
                    </a:lnB>
                  </a:tcPr>
                </a:tc>
                <a:tc>
                  <a:txBody>
                    <a:bodyPr/>
                    <a:lstStyle/>
                    <a:p>
                      <a:pPr algn="r"/>
                      <a:r>
                        <a:rPr lang="fr-FR" sz="1400" b="1"/>
                        <a:t>3,14159</a:t>
                      </a:r>
                      <a:endParaRPr lang="fr-FR" sz="1400"/>
                    </a:p>
                  </a:txBody>
                  <a:tcPr marL="6044" marR="6044" marT="6044" marB="6044" anchor="ctr">
                    <a:lnL>
                      <a:noFill/>
                    </a:lnL>
                    <a:lnR>
                      <a:noFill/>
                    </a:lnR>
                    <a:lnT>
                      <a:noFill/>
                    </a:lnT>
                    <a:lnB>
                      <a:noFill/>
                    </a:lnB>
                  </a:tcPr>
                </a:tc>
                <a:tc>
                  <a:txBody>
                    <a:bodyPr/>
                    <a:lstStyle/>
                    <a:p>
                      <a:pPr algn="r"/>
                      <a:r>
                        <a:rPr lang="fr-FR" sz="1400"/>
                        <a:t>5</a:t>
                      </a:r>
                    </a:p>
                  </a:txBody>
                  <a:tcPr marL="6044" marR="6044" marT="6044" marB="6044" anchor="ctr">
                    <a:lnL>
                      <a:noFill/>
                    </a:lnL>
                    <a:lnR>
                      <a:noFill/>
                    </a:lnR>
                    <a:lnT>
                      <a:noFill/>
                    </a:lnT>
                    <a:lnB>
                      <a:noFill/>
                    </a:lnB>
                  </a:tcPr>
                </a:tc>
                <a:tc>
                  <a:txBody>
                    <a:bodyPr/>
                    <a:lstStyle/>
                    <a:p>
                      <a:pPr algn="ctr"/>
                      <a:r>
                        <a:rPr lang="fr-FR" sz="1400"/>
                        <a:t>260</a:t>
                      </a:r>
                    </a:p>
                  </a:txBody>
                  <a:tcPr marL="6044" marR="6044" marT="6044" marB="6044" anchor="ctr">
                    <a:lnL>
                      <a:noFill/>
                    </a:lnL>
                    <a:lnR>
                      <a:noFill/>
                    </a:lnR>
                    <a:lnT>
                      <a:noFill/>
                    </a:lnT>
                    <a:lnB>
                      <a:noFill/>
                    </a:lnB>
                  </a:tcPr>
                </a:tc>
                <a:extLst>
                  <a:ext uri="{0D108BD9-81ED-4DB2-BD59-A6C34878D82A}">
                    <a16:rowId xmlns:a16="http://schemas.microsoft.com/office/drawing/2014/main" val="78207559"/>
                  </a:ext>
                </a:extLst>
              </a:tr>
              <a:tr h="298659">
                <a:tc>
                  <a:txBody>
                    <a:bodyPr/>
                    <a:lstStyle/>
                    <a:p>
                      <a:r>
                        <a:rPr lang="fr-FR" sz="1400" b="1">
                          <a:hlinkClick r:id="rId8"/>
                        </a:rPr>
                        <a:t>Tsu Chung Chih</a:t>
                      </a:r>
                      <a:r>
                        <a:rPr lang="fr-FR" sz="1400"/>
                        <a:t> (chinois)</a:t>
                      </a:r>
                    </a:p>
                  </a:txBody>
                  <a:tcPr marL="6044" marR="6044" marT="6044" marB="6044" anchor="ctr">
                    <a:lnL>
                      <a:noFill/>
                    </a:lnL>
                    <a:lnR>
                      <a:noFill/>
                    </a:lnR>
                    <a:lnT>
                      <a:noFill/>
                    </a:lnT>
                    <a:lnB>
                      <a:noFill/>
                    </a:lnB>
                  </a:tcPr>
                </a:tc>
                <a:tc>
                  <a:txBody>
                    <a:bodyPr/>
                    <a:lstStyle/>
                    <a:p>
                      <a:pPr algn="r"/>
                      <a:r>
                        <a:rPr lang="fr-FR" sz="1400"/>
                        <a:t>355/113 ≈  </a:t>
                      </a:r>
                      <a:r>
                        <a:rPr lang="fr-FR" sz="1400" b="1"/>
                        <a:t>3,141592</a:t>
                      </a:r>
                      <a:endParaRPr lang="fr-FR" sz="1400"/>
                    </a:p>
                  </a:txBody>
                  <a:tcPr marL="6044" marR="6044" marT="6044" marB="6044" anchor="ctr">
                    <a:lnL>
                      <a:noFill/>
                    </a:lnL>
                    <a:lnR>
                      <a:noFill/>
                    </a:lnR>
                    <a:lnT>
                      <a:noFill/>
                    </a:lnT>
                    <a:lnB>
                      <a:noFill/>
                    </a:lnB>
                  </a:tcPr>
                </a:tc>
                <a:tc>
                  <a:txBody>
                    <a:bodyPr/>
                    <a:lstStyle/>
                    <a:p>
                      <a:pPr algn="r"/>
                      <a:r>
                        <a:rPr lang="fr-FR" sz="1400" dirty="0"/>
                        <a:t>6</a:t>
                      </a:r>
                    </a:p>
                  </a:txBody>
                  <a:tcPr marL="6044" marR="6044" marT="6044" marB="6044" anchor="ctr">
                    <a:lnL>
                      <a:noFill/>
                    </a:lnL>
                    <a:lnR>
                      <a:noFill/>
                    </a:lnR>
                    <a:lnT>
                      <a:noFill/>
                    </a:lnT>
                    <a:lnB>
                      <a:noFill/>
                    </a:lnB>
                  </a:tcPr>
                </a:tc>
                <a:tc>
                  <a:txBody>
                    <a:bodyPr/>
                    <a:lstStyle/>
                    <a:p>
                      <a:pPr algn="ctr"/>
                      <a:r>
                        <a:rPr lang="fr-FR" sz="1400" dirty="0"/>
                        <a:t>480</a:t>
                      </a:r>
                    </a:p>
                  </a:txBody>
                  <a:tcPr marL="6044" marR="6044" marT="6044" marB="6044" anchor="ctr">
                    <a:lnL>
                      <a:noFill/>
                    </a:lnL>
                    <a:lnR>
                      <a:noFill/>
                    </a:lnR>
                    <a:lnT>
                      <a:noFill/>
                    </a:lnT>
                    <a:lnB>
                      <a:noFill/>
                    </a:lnB>
                  </a:tcPr>
                </a:tc>
                <a:extLst>
                  <a:ext uri="{0D108BD9-81ED-4DB2-BD59-A6C34878D82A}">
                    <a16:rowId xmlns:a16="http://schemas.microsoft.com/office/drawing/2014/main" val="1277043818"/>
                  </a:ext>
                </a:extLst>
              </a:tr>
              <a:tr h="298659">
                <a:tc>
                  <a:txBody>
                    <a:bodyPr/>
                    <a:lstStyle/>
                    <a:p>
                      <a:r>
                        <a:rPr lang="fr-FR" sz="1400" b="1">
                          <a:hlinkClick r:id="rId9"/>
                        </a:rPr>
                        <a:t>Aryabhata</a:t>
                      </a:r>
                      <a:r>
                        <a:rPr lang="fr-FR" sz="1400"/>
                        <a:t> (indien)</a:t>
                      </a:r>
                    </a:p>
                  </a:txBody>
                  <a:tcPr marL="6044" marR="6044" marT="6044" marB="6044" anchor="ctr">
                    <a:lnL>
                      <a:noFill/>
                    </a:lnL>
                    <a:lnR>
                      <a:noFill/>
                    </a:lnR>
                    <a:lnT>
                      <a:noFill/>
                    </a:lnT>
                    <a:lnB>
                      <a:noFill/>
                    </a:lnB>
                  </a:tcPr>
                </a:tc>
                <a:tc>
                  <a:txBody>
                    <a:bodyPr/>
                    <a:lstStyle/>
                    <a:p>
                      <a:pPr algn="r"/>
                      <a:r>
                        <a:rPr lang="fr-FR" sz="1400" b="1"/>
                        <a:t>3,14156</a:t>
                      </a:r>
                      <a:endParaRPr lang="fr-FR" sz="1400"/>
                    </a:p>
                  </a:txBody>
                  <a:tcPr marL="6044" marR="6044" marT="6044" marB="6044" anchor="ctr">
                    <a:lnL>
                      <a:noFill/>
                    </a:lnL>
                    <a:lnR>
                      <a:noFill/>
                    </a:lnR>
                    <a:lnT>
                      <a:noFill/>
                    </a:lnT>
                    <a:lnB>
                      <a:noFill/>
                    </a:lnB>
                  </a:tcPr>
                </a:tc>
                <a:tc>
                  <a:txBody>
                    <a:bodyPr/>
                    <a:lstStyle/>
                    <a:p>
                      <a:pPr algn="r"/>
                      <a:r>
                        <a:rPr lang="fr-FR" sz="1400"/>
                        <a:t>4</a:t>
                      </a:r>
                    </a:p>
                  </a:txBody>
                  <a:tcPr marL="6044" marR="6044" marT="6044" marB="6044" anchor="ctr">
                    <a:lnL>
                      <a:noFill/>
                    </a:lnL>
                    <a:lnR>
                      <a:noFill/>
                    </a:lnR>
                    <a:lnT>
                      <a:noFill/>
                    </a:lnT>
                    <a:lnB>
                      <a:noFill/>
                    </a:lnB>
                  </a:tcPr>
                </a:tc>
                <a:tc>
                  <a:txBody>
                    <a:bodyPr/>
                    <a:lstStyle/>
                    <a:p>
                      <a:pPr algn="ctr"/>
                      <a:r>
                        <a:rPr lang="fr-FR" sz="1400"/>
                        <a:t>500</a:t>
                      </a:r>
                    </a:p>
                  </a:txBody>
                  <a:tcPr marL="6044" marR="6044" marT="6044" marB="6044" anchor="ctr">
                    <a:lnL>
                      <a:noFill/>
                    </a:lnL>
                    <a:lnR>
                      <a:noFill/>
                    </a:lnR>
                    <a:lnT>
                      <a:noFill/>
                    </a:lnT>
                    <a:lnB>
                      <a:noFill/>
                    </a:lnB>
                  </a:tcPr>
                </a:tc>
                <a:extLst>
                  <a:ext uri="{0D108BD9-81ED-4DB2-BD59-A6C34878D82A}">
                    <a16:rowId xmlns:a16="http://schemas.microsoft.com/office/drawing/2014/main" val="3828426456"/>
                  </a:ext>
                </a:extLst>
              </a:tr>
              <a:tr h="298659">
                <a:tc>
                  <a:txBody>
                    <a:bodyPr/>
                    <a:lstStyle/>
                    <a:p>
                      <a:r>
                        <a:rPr lang="fr-FR" sz="1400" b="1">
                          <a:hlinkClick r:id="rId10"/>
                        </a:rPr>
                        <a:t>Brahmagupta</a:t>
                      </a:r>
                      <a:r>
                        <a:rPr lang="fr-FR" sz="1400"/>
                        <a:t> (indien)</a:t>
                      </a:r>
                    </a:p>
                  </a:txBody>
                  <a:tcPr marL="6044" marR="6044" marT="6044" marB="6044" anchor="ctr">
                    <a:lnL>
                      <a:noFill/>
                    </a:lnL>
                    <a:lnR>
                      <a:noFill/>
                    </a:lnR>
                    <a:lnT>
                      <a:noFill/>
                    </a:lnT>
                    <a:lnB>
                      <a:noFill/>
                    </a:lnB>
                  </a:tcPr>
                </a:tc>
                <a:tc>
                  <a:txBody>
                    <a:bodyPr/>
                    <a:lstStyle/>
                    <a:p>
                      <a:pPr algn="r"/>
                      <a:r>
                        <a:rPr lang="fr-FR" sz="1400"/>
                        <a:t>√10 ≈ </a:t>
                      </a:r>
                      <a:r>
                        <a:rPr lang="fr-FR" sz="1400" b="1"/>
                        <a:t>3,16</a:t>
                      </a:r>
                      <a:endParaRPr lang="fr-FR" sz="1400"/>
                    </a:p>
                  </a:txBody>
                  <a:tcPr marL="6044" marR="6044" marT="6044" marB="6044" anchor="ctr">
                    <a:lnL>
                      <a:noFill/>
                    </a:lnL>
                    <a:lnR>
                      <a:noFill/>
                    </a:lnR>
                    <a:lnT>
                      <a:noFill/>
                    </a:lnT>
                    <a:lnB>
                      <a:noFill/>
                    </a:lnB>
                  </a:tcPr>
                </a:tc>
                <a:tc>
                  <a:txBody>
                    <a:bodyPr/>
                    <a:lstStyle/>
                    <a:p>
                      <a:pPr algn="r"/>
                      <a:r>
                        <a:rPr lang="fr-FR" sz="1400"/>
                        <a:t>1</a:t>
                      </a:r>
                    </a:p>
                  </a:txBody>
                  <a:tcPr marL="6044" marR="6044" marT="6044" marB="6044" anchor="ctr">
                    <a:lnL>
                      <a:noFill/>
                    </a:lnL>
                    <a:lnR>
                      <a:noFill/>
                    </a:lnR>
                    <a:lnT>
                      <a:noFill/>
                    </a:lnT>
                    <a:lnB>
                      <a:noFill/>
                    </a:lnB>
                  </a:tcPr>
                </a:tc>
                <a:tc>
                  <a:txBody>
                    <a:bodyPr/>
                    <a:lstStyle/>
                    <a:p>
                      <a:pPr algn="ctr"/>
                      <a:r>
                        <a:rPr lang="fr-FR" sz="1400"/>
                        <a:t>640</a:t>
                      </a:r>
                    </a:p>
                  </a:txBody>
                  <a:tcPr marL="6044" marR="6044" marT="6044" marB="6044" anchor="ctr">
                    <a:lnL>
                      <a:noFill/>
                    </a:lnL>
                    <a:lnR>
                      <a:noFill/>
                    </a:lnR>
                    <a:lnT>
                      <a:noFill/>
                    </a:lnT>
                    <a:lnB>
                      <a:noFill/>
                    </a:lnB>
                  </a:tcPr>
                </a:tc>
                <a:extLst>
                  <a:ext uri="{0D108BD9-81ED-4DB2-BD59-A6C34878D82A}">
                    <a16:rowId xmlns:a16="http://schemas.microsoft.com/office/drawing/2014/main" val="1994572006"/>
                  </a:ext>
                </a:extLst>
              </a:tr>
              <a:tr h="298659">
                <a:tc>
                  <a:txBody>
                    <a:bodyPr/>
                    <a:lstStyle/>
                    <a:p>
                      <a:r>
                        <a:rPr lang="fr-FR" sz="1400" b="1">
                          <a:hlinkClick r:id="rId11"/>
                        </a:rPr>
                        <a:t>Al Khwarizmi</a:t>
                      </a:r>
                      <a:r>
                        <a:rPr lang="fr-FR" sz="1400"/>
                        <a:t> (arabe)</a:t>
                      </a:r>
                    </a:p>
                  </a:txBody>
                  <a:tcPr marL="6044" marR="6044" marT="6044" marB="6044" anchor="ctr">
                    <a:lnL>
                      <a:noFill/>
                    </a:lnL>
                    <a:lnR>
                      <a:noFill/>
                    </a:lnR>
                    <a:lnT>
                      <a:noFill/>
                    </a:lnT>
                    <a:lnB>
                      <a:noFill/>
                    </a:lnB>
                  </a:tcPr>
                </a:tc>
                <a:tc>
                  <a:txBody>
                    <a:bodyPr/>
                    <a:lstStyle/>
                    <a:p>
                      <a:pPr algn="r"/>
                      <a:r>
                        <a:rPr lang="fr-FR" sz="1400"/>
                        <a:t>22/7 ≈  </a:t>
                      </a:r>
                      <a:r>
                        <a:rPr lang="fr-FR" sz="1400" b="1"/>
                        <a:t>3,1428</a:t>
                      </a:r>
                      <a:r>
                        <a:rPr lang="fr-FR" sz="1400"/>
                        <a:t> ; </a:t>
                      </a:r>
                      <a:r>
                        <a:rPr lang="fr-FR" sz="1400" b="1"/>
                        <a:t>3,1416</a:t>
                      </a:r>
                      <a:r>
                        <a:rPr lang="fr-FR" sz="1400"/>
                        <a:t> </a:t>
                      </a:r>
                    </a:p>
                  </a:txBody>
                  <a:tcPr marL="6044" marR="6044" marT="6044" marB="6044" anchor="ctr">
                    <a:lnL>
                      <a:noFill/>
                    </a:lnL>
                    <a:lnR>
                      <a:noFill/>
                    </a:lnR>
                    <a:lnT>
                      <a:noFill/>
                    </a:lnT>
                    <a:lnB>
                      <a:noFill/>
                    </a:lnB>
                  </a:tcPr>
                </a:tc>
                <a:tc>
                  <a:txBody>
                    <a:bodyPr/>
                    <a:lstStyle/>
                    <a:p>
                      <a:pPr algn="r"/>
                      <a:r>
                        <a:rPr lang="fr-FR" sz="1400"/>
                        <a:t>3</a:t>
                      </a:r>
                    </a:p>
                  </a:txBody>
                  <a:tcPr marL="6044" marR="6044" marT="6044" marB="6044" anchor="ctr">
                    <a:lnL>
                      <a:noFill/>
                    </a:lnL>
                    <a:lnR>
                      <a:noFill/>
                    </a:lnR>
                    <a:lnT>
                      <a:noFill/>
                    </a:lnT>
                    <a:lnB>
                      <a:noFill/>
                    </a:lnB>
                  </a:tcPr>
                </a:tc>
                <a:tc>
                  <a:txBody>
                    <a:bodyPr/>
                    <a:lstStyle/>
                    <a:p>
                      <a:pPr algn="ctr"/>
                      <a:r>
                        <a:rPr lang="fr-FR" sz="1400"/>
                        <a:t>800</a:t>
                      </a:r>
                    </a:p>
                  </a:txBody>
                  <a:tcPr marL="6044" marR="6044" marT="6044" marB="6044" anchor="ctr">
                    <a:lnL>
                      <a:noFill/>
                    </a:lnL>
                    <a:lnR>
                      <a:noFill/>
                    </a:lnR>
                    <a:lnT>
                      <a:noFill/>
                    </a:lnT>
                    <a:lnB>
                      <a:noFill/>
                    </a:lnB>
                  </a:tcPr>
                </a:tc>
                <a:extLst>
                  <a:ext uri="{0D108BD9-81ED-4DB2-BD59-A6C34878D82A}">
                    <a16:rowId xmlns:a16="http://schemas.microsoft.com/office/drawing/2014/main" val="3943696252"/>
                  </a:ext>
                </a:extLst>
              </a:tr>
              <a:tr h="298659">
                <a:tc>
                  <a:txBody>
                    <a:bodyPr/>
                    <a:lstStyle/>
                    <a:p>
                      <a:r>
                        <a:rPr lang="fr-FR" sz="1400" b="1">
                          <a:hlinkClick r:id="rId12"/>
                        </a:rPr>
                        <a:t>Fibonacci</a:t>
                      </a:r>
                      <a:r>
                        <a:rPr lang="fr-FR" sz="1400"/>
                        <a:t> (italien)</a:t>
                      </a:r>
                    </a:p>
                  </a:txBody>
                  <a:tcPr marL="6044" marR="6044" marT="6044" marB="6044" anchor="ctr">
                    <a:lnL>
                      <a:noFill/>
                    </a:lnL>
                    <a:lnR>
                      <a:noFill/>
                    </a:lnR>
                    <a:lnT>
                      <a:noFill/>
                    </a:lnT>
                    <a:lnB>
                      <a:noFill/>
                    </a:lnB>
                  </a:tcPr>
                </a:tc>
                <a:tc>
                  <a:txBody>
                    <a:bodyPr/>
                    <a:lstStyle/>
                    <a:p>
                      <a:pPr algn="r"/>
                      <a:r>
                        <a:rPr lang="fr-FR" sz="1400"/>
                        <a:t>864/275 ≈  </a:t>
                      </a:r>
                      <a:r>
                        <a:rPr lang="fr-FR" sz="1400" b="1"/>
                        <a:t>3,1418</a:t>
                      </a:r>
                      <a:endParaRPr lang="fr-FR" sz="1400"/>
                    </a:p>
                  </a:txBody>
                  <a:tcPr marL="6044" marR="6044" marT="6044" marB="6044" anchor="ctr">
                    <a:lnL>
                      <a:noFill/>
                    </a:lnL>
                    <a:lnR>
                      <a:noFill/>
                    </a:lnR>
                    <a:lnT>
                      <a:noFill/>
                    </a:lnT>
                    <a:lnB>
                      <a:noFill/>
                    </a:lnB>
                  </a:tcPr>
                </a:tc>
                <a:tc>
                  <a:txBody>
                    <a:bodyPr/>
                    <a:lstStyle/>
                    <a:p>
                      <a:pPr algn="r"/>
                      <a:r>
                        <a:rPr lang="fr-FR" sz="1400"/>
                        <a:t>3</a:t>
                      </a:r>
                    </a:p>
                  </a:txBody>
                  <a:tcPr marL="6044" marR="6044" marT="6044" marB="6044" anchor="ctr">
                    <a:lnL>
                      <a:noFill/>
                    </a:lnL>
                    <a:lnR>
                      <a:noFill/>
                    </a:lnR>
                    <a:lnT>
                      <a:noFill/>
                    </a:lnT>
                    <a:lnB>
                      <a:noFill/>
                    </a:lnB>
                  </a:tcPr>
                </a:tc>
                <a:tc>
                  <a:txBody>
                    <a:bodyPr/>
                    <a:lstStyle/>
                    <a:p>
                      <a:pPr algn="ctr"/>
                      <a:r>
                        <a:rPr lang="fr-FR" sz="1400"/>
                        <a:t>1220</a:t>
                      </a:r>
                    </a:p>
                  </a:txBody>
                  <a:tcPr marL="6044" marR="6044" marT="6044" marB="6044" anchor="ctr">
                    <a:lnL>
                      <a:noFill/>
                    </a:lnL>
                    <a:lnR>
                      <a:noFill/>
                    </a:lnR>
                    <a:lnT>
                      <a:noFill/>
                    </a:lnT>
                    <a:lnB>
                      <a:noFill/>
                    </a:lnB>
                  </a:tcPr>
                </a:tc>
                <a:extLst>
                  <a:ext uri="{0D108BD9-81ED-4DB2-BD59-A6C34878D82A}">
                    <a16:rowId xmlns:a16="http://schemas.microsoft.com/office/drawing/2014/main" val="4236158477"/>
                  </a:ext>
                </a:extLst>
              </a:tr>
              <a:tr h="298659">
                <a:tc>
                  <a:txBody>
                    <a:bodyPr/>
                    <a:lstStyle/>
                    <a:p>
                      <a:r>
                        <a:rPr lang="fr-FR" sz="1400" b="1">
                          <a:hlinkClick r:id="rId13"/>
                        </a:rPr>
                        <a:t>Al Kashi</a:t>
                      </a:r>
                      <a:r>
                        <a:rPr lang="fr-FR" sz="1400"/>
                        <a:t> (arabe)</a:t>
                      </a:r>
                    </a:p>
                  </a:txBody>
                  <a:tcPr marL="6044" marR="6044" marT="6044" marB="6044" anchor="ctr">
                    <a:lnL>
                      <a:noFill/>
                    </a:lnL>
                    <a:lnR>
                      <a:noFill/>
                    </a:lnR>
                    <a:lnT>
                      <a:noFill/>
                    </a:lnT>
                    <a:lnB>
                      <a:noFill/>
                    </a:lnB>
                  </a:tcPr>
                </a:tc>
                <a:tc>
                  <a:txBody>
                    <a:bodyPr/>
                    <a:lstStyle/>
                    <a:p>
                      <a:pPr algn="r"/>
                      <a:r>
                        <a:rPr lang="fr-FR" sz="1400"/>
                        <a:t> </a:t>
                      </a:r>
                    </a:p>
                  </a:txBody>
                  <a:tcPr marL="6044" marR="6044" marT="6044" marB="6044" anchor="ctr">
                    <a:lnL>
                      <a:noFill/>
                    </a:lnL>
                    <a:lnR>
                      <a:noFill/>
                    </a:lnR>
                    <a:lnT>
                      <a:noFill/>
                    </a:lnT>
                    <a:lnB>
                      <a:noFill/>
                    </a:lnB>
                  </a:tcPr>
                </a:tc>
                <a:tc>
                  <a:txBody>
                    <a:bodyPr/>
                    <a:lstStyle/>
                    <a:p>
                      <a:pPr algn="r"/>
                      <a:r>
                        <a:rPr lang="fr-FR" sz="1400"/>
                        <a:t>16</a:t>
                      </a:r>
                    </a:p>
                  </a:txBody>
                  <a:tcPr marL="6044" marR="6044" marT="6044" marB="6044" anchor="ctr">
                    <a:lnL>
                      <a:noFill/>
                    </a:lnL>
                    <a:lnR>
                      <a:noFill/>
                    </a:lnR>
                    <a:lnT>
                      <a:noFill/>
                    </a:lnT>
                    <a:lnB>
                      <a:noFill/>
                    </a:lnB>
                  </a:tcPr>
                </a:tc>
                <a:tc>
                  <a:txBody>
                    <a:bodyPr/>
                    <a:lstStyle/>
                    <a:p>
                      <a:pPr algn="ctr"/>
                      <a:r>
                        <a:rPr lang="fr-FR" sz="1400"/>
                        <a:t>1430</a:t>
                      </a:r>
                    </a:p>
                  </a:txBody>
                  <a:tcPr marL="6044" marR="6044" marT="6044" marB="6044" anchor="ctr">
                    <a:lnL>
                      <a:noFill/>
                    </a:lnL>
                    <a:lnR>
                      <a:noFill/>
                    </a:lnR>
                    <a:lnT>
                      <a:noFill/>
                    </a:lnT>
                    <a:lnB>
                      <a:noFill/>
                    </a:lnB>
                  </a:tcPr>
                </a:tc>
                <a:extLst>
                  <a:ext uri="{0D108BD9-81ED-4DB2-BD59-A6C34878D82A}">
                    <a16:rowId xmlns:a16="http://schemas.microsoft.com/office/drawing/2014/main" val="3742823516"/>
                  </a:ext>
                </a:extLst>
              </a:tr>
              <a:tr h="298659">
                <a:tc>
                  <a:txBody>
                    <a:bodyPr/>
                    <a:lstStyle/>
                    <a:p>
                      <a:r>
                        <a:rPr lang="fr-FR" sz="1400"/>
                        <a:t>Von Lauchen (allemand)</a:t>
                      </a:r>
                    </a:p>
                  </a:txBody>
                  <a:tcPr marL="6044" marR="6044" marT="6044" marB="6044" anchor="ctr">
                    <a:lnL>
                      <a:noFill/>
                    </a:lnL>
                    <a:lnR>
                      <a:noFill/>
                    </a:lnR>
                    <a:lnT>
                      <a:noFill/>
                    </a:lnT>
                    <a:lnB>
                      <a:noFill/>
                    </a:lnB>
                  </a:tcPr>
                </a:tc>
                <a:tc>
                  <a:txBody>
                    <a:bodyPr/>
                    <a:lstStyle/>
                    <a:p>
                      <a:pPr algn="r"/>
                      <a:r>
                        <a:rPr lang="fr-FR" sz="1400" b="1"/>
                        <a:t>3,14159265</a:t>
                      </a:r>
                      <a:endParaRPr lang="fr-FR" sz="1400"/>
                    </a:p>
                  </a:txBody>
                  <a:tcPr marL="6044" marR="6044" marT="6044" marB="6044" anchor="ctr">
                    <a:lnL>
                      <a:noFill/>
                    </a:lnL>
                    <a:lnR>
                      <a:noFill/>
                    </a:lnR>
                    <a:lnT>
                      <a:noFill/>
                    </a:lnT>
                    <a:lnB>
                      <a:noFill/>
                    </a:lnB>
                  </a:tcPr>
                </a:tc>
                <a:tc>
                  <a:txBody>
                    <a:bodyPr/>
                    <a:lstStyle/>
                    <a:p>
                      <a:pPr algn="r"/>
                      <a:r>
                        <a:rPr lang="fr-FR" sz="1400"/>
                        <a:t>8</a:t>
                      </a:r>
                    </a:p>
                  </a:txBody>
                  <a:tcPr marL="6044" marR="6044" marT="6044" marB="6044" anchor="ctr">
                    <a:lnL>
                      <a:noFill/>
                    </a:lnL>
                    <a:lnR>
                      <a:noFill/>
                    </a:lnR>
                    <a:lnT>
                      <a:noFill/>
                    </a:lnT>
                    <a:lnB>
                      <a:noFill/>
                    </a:lnB>
                  </a:tcPr>
                </a:tc>
                <a:tc>
                  <a:txBody>
                    <a:bodyPr/>
                    <a:lstStyle/>
                    <a:p>
                      <a:pPr algn="ctr"/>
                      <a:r>
                        <a:rPr lang="fr-FR" sz="1400"/>
                        <a:t>1550</a:t>
                      </a:r>
                    </a:p>
                  </a:txBody>
                  <a:tcPr marL="6044" marR="6044" marT="6044" marB="6044" anchor="ctr">
                    <a:lnL>
                      <a:noFill/>
                    </a:lnL>
                    <a:lnR>
                      <a:noFill/>
                    </a:lnR>
                    <a:lnT>
                      <a:noFill/>
                    </a:lnT>
                    <a:lnB>
                      <a:noFill/>
                    </a:lnB>
                  </a:tcPr>
                </a:tc>
                <a:extLst>
                  <a:ext uri="{0D108BD9-81ED-4DB2-BD59-A6C34878D82A}">
                    <a16:rowId xmlns:a16="http://schemas.microsoft.com/office/drawing/2014/main" val="1998887092"/>
                  </a:ext>
                </a:extLst>
              </a:tr>
              <a:tr h="298659">
                <a:tc>
                  <a:txBody>
                    <a:bodyPr/>
                    <a:lstStyle/>
                    <a:p>
                      <a:r>
                        <a:rPr lang="fr-FR" sz="1400" b="1">
                          <a:hlinkClick r:id="rId14"/>
                        </a:rPr>
                        <a:t>Viète</a:t>
                      </a:r>
                      <a:r>
                        <a:rPr lang="fr-FR" sz="1400"/>
                        <a:t> (français)</a:t>
                      </a:r>
                    </a:p>
                  </a:txBody>
                  <a:tcPr marL="6044" marR="6044" marT="6044" marB="6044" anchor="ctr">
                    <a:lnL>
                      <a:noFill/>
                    </a:lnL>
                    <a:lnR>
                      <a:noFill/>
                    </a:lnR>
                    <a:lnT>
                      <a:noFill/>
                    </a:lnT>
                    <a:lnB>
                      <a:noFill/>
                    </a:lnB>
                  </a:tcPr>
                </a:tc>
                <a:tc>
                  <a:txBody>
                    <a:bodyPr/>
                    <a:lstStyle/>
                    <a:p>
                      <a:pPr algn="r"/>
                      <a:r>
                        <a:rPr lang="fr-FR" sz="1400" b="1" dirty="0"/>
                        <a:t>3,1415926536</a:t>
                      </a:r>
                      <a:endParaRPr lang="fr-FR" sz="1400" dirty="0"/>
                    </a:p>
                  </a:txBody>
                  <a:tcPr marL="6044" marR="6044" marT="6044" marB="6044" anchor="ctr">
                    <a:lnL>
                      <a:noFill/>
                    </a:lnL>
                    <a:lnR>
                      <a:noFill/>
                    </a:lnR>
                    <a:lnT>
                      <a:noFill/>
                    </a:lnT>
                    <a:lnB>
                      <a:noFill/>
                    </a:lnB>
                  </a:tcPr>
                </a:tc>
                <a:tc>
                  <a:txBody>
                    <a:bodyPr/>
                    <a:lstStyle/>
                    <a:p>
                      <a:pPr algn="r"/>
                      <a:r>
                        <a:rPr lang="fr-FR" sz="1400" dirty="0"/>
                        <a:t>9</a:t>
                      </a:r>
                    </a:p>
                  </a:txBody>
                  <a:tcPr marL="6044" marR="6044" marT="6044" marB="6044" anchor="ctr">
                    <a:lnL>
                      <a:noFill/>
                    </a:lnL>
                    <a:lnR>
                      <a:noFill/>
                    </a:lnR>
                    <a:lnT>
                      <a:noFill/>
                    </a:lnT>
                    <a:lnB>
                      <a:noFill/>
                    </a:lnB>
                  </a:tcPr>
                </a:tc>
                <a:tc>
                  <a:txBody>
                    <a:bodyPr/>
                    <a:lstStyle/>
                    <a:p>
                      <a:pPr algn="ctr"/>
                      <a:r>
                        <a:rPr lang="fr-FR" sz="1400" dirty="0"/>
                        <a:t>1593</a:t>
                      </a:r>
                    </a:p>
                  </a:txBody>
                  <a:tcPr marL="6044" marR="6044" marT="6044" marB="6044" anchor="ctr">
                    <a:lnL>
                      <a:noFill/>
                    </a:lnL>
                    <a:lnR>
                      <a:noFill/>
                    </a:lnR>
                    <a:lnT>
                      <a:noFill/>
                    </a:lnT>
                    <a:lnB>
                      <a:noFill/>
                    </a:lnB>
                  </a:tcPr>
                </a:tc>
                <a:extLst>
                  <a:ext uri="{0D108BD9-81ED-4DB2-BD59-A6C34878D82A}">
                    <a16:rowId xmlns:a16="http://schemas.microsoft.com/office/drawing/2014/main" val="424059274"/>
                  </a:ext>
                </a:extLst>
              </a:tr>
            </a:tbl>
          </a:graphicData>
        </a:graphic>
      </p:graphicFrame>
      <mc:AlternateContent xmlns:mc="http://schemas.openxmlformats.org/markup-compatibility/2006" xmlns:p14="http://schemas.microsoft.com/office/powerpoint/2010/main">
        <mc:Choice Requires="p14">
          <p:contentPart p14:bwMode="auto" r:id="rId15">
            <p14:nvContentPartPr>
              <p14:cNvPr id="52" name="Encre 51">
                <a:extLst>
                  <a:ext uri="{FF2B5EF4-FFF2-40B4-BE49-F238E27FC236}">
                    <a16:creationId xmlns:a16="http://schemas.microsoft.com/office/drawing/2014/main" id="{2E5FF10D-DDB7-40E5-825F-45021C29C67F}"/>
                  </a:ext>
                </a:extLst>
              </p14:cNvPr>
              <p14:cNvContentPartPr/>
              <p14:nvPr/>
            </p14:nvContentPartPr>
            <p14:xfrm>
              <a:off x="8906112" y="5958216"/>
              <a:ext cx="252000" cy="4032"/>
            </p14:xfrm>
          </p:contentPart>
        </mc:Choice>
        <mc:Fallback xmlns="">
          <p:pic>
            <p:nvPicPr>
              <p:cNvPr id="52" name="Encre 51">
                <a:extLst>
                  <a:ext uri="{FF2B5EF4-FFF2-40B4-BE49-F238E27FC236}">
                    <a16:creationId xmlns:a16="http://schemas.microsoft.com/office/drawing/2014/main" id="{2E5FF10D-DDB7-40E5-825F-45021C29C67F}"/>
                  </a:ext>
                </a:extLst>
              </p:cNvPr>
              <p:cNvPicPr/>
              <p:nvPr/>
            </p:nvPicPr>
            <p:blipFill>
              <a:blip r:embed="rId16"/>
              <a:stretch>
                <a:fillRect/>
              </a:stretch>
            </p:blipFill>
            <p:spPr>
              <a:xfrm>
                <a:off x="8888112" y="5941416"/>
                <a:ext cx="287640" cy="3729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Encre 52">
                <a:extLst>
                  <a:ext uri="{FF2B5EF4-FFF2-40B4-BE49-F238E27FC236}">
                    <a16:creationId xmlns:a16="http://schemas.microsoft.com/office/drawing/2014/main" id="{AFB69C03-4CE8-4638-A68F-9930CF8E3E84}"/>
                  </a:ext>
                </a:extLst>
              </p14:cNvPr>
              <p14:cNvContentPartPr/>
              <p14:nvPr/>
            </p14:nvContentPartPr>
            <p14:xfrm>
              <a:off x="8933472" y="4443336"/>
              <a:ext cx="218880" cy="19008"/>
            </p14:xfrm>
          </p:contentPart>
        </mc:Choice>
        <mc:Fallback xmlns="">
          <p:pic>
            <p:nvPicPr>
              <p:cNvPr id="53" name="Encre 52">
                <a:extLst>
                  <a:ext uri="{FF2B5EF4-FFF2-40B4-BE49-F238E27FC236}">
                    <a16:creationId xmlns:a16="http://schemas.microsoft.com/office/drawing/2014/main" id="{AFB69C03-4CE8-4638-A68F-9930CF8E3E84}"/>
                  </a:ext>
                </a:extLst>
              </p:cNvPr>
              <p:cNvPicPr/>
              <p:nvPr/>
            </p:nvPicPr>
            <p:blipFill>
              <a:blip r:embed="rId18"/>
              <a:stretch>
                <a:fillRect/>
              </a:stretch>
            </p:blipFill>
            <p:spPr>
              <a:xfrm>
                <a:off x="8915832" y="4425736"/>
                <a:ext cx="254520" cy="538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8" name="Encre 57">
                <a:extLst>
                  <a:ext uri="{FF2B5EF4-FFF2-40B4-BE49-F238E27FC236}">
                    <a16:creationId xmlns:a16="http://schemas.microsoft.com/office/drawing/2014/main" id="{05E975F0-BF49-4718-A651-2251E252823F}"/>
                  </a:ext>
                </a:extLst>
              </p14:cNvPr>
              <p14:cNvContentPartPr/>
              <p14:nvPr/>
            </p14:nvContentPartPr>
            <p14:xfrm>
              <a:off x="1463040" y="4352328"/>
              <a:ext cx="9360" cy="9576"/>
            </p14:xfrm>
          </p:contentPart>
        </mc:Choice>
        <mc:Fallback xmlns="">
          <p:pic>
            <p:nvPicPr>
              <p:cNvPr id="58" name="Encre 57">
                <a:extLst>
                  <a:ext uri="{FF2B5EF4-FFF2-40B4-BE49-F238E27FC236}">
                    <a16:creationId xmlns:a16="http://schemas.microsoft.com/office/drawing/2014/main" id="{05E975F0-BF49-4718-A651-2251E252823F}"/>
                  </a:ext>
                </a:extLst>
              </p:cNvPr>
              <p:cNvPicPr/>
              <p:nvPr/>
            </p:nvPicPr>
            <p:blipFill>
              <a:blip r:embed="rId20"/>
              <a:stretch>
                <a:fillRect/>
              </a:stretch>
            </p:blipFill>
            <p:spPr>
              <a:xfrm>
                <a:off x="1402373" y="4290616"/>
                <a:ext cx="121333" cy="12413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9" name="Encre 58">
                <a:extLst>
                  <a:ext uri="{FF2B5EF4-FFF2-40B4-BE49-F238E27FC236}">
                    <a16:creationId xmlns:a16="http://schemas.microsoft.com/office/drawing/2014/main" id="{081CC17C-A454-4144-AD7E-23D24C5E1AAE}"/>
                  </a:ext>
                </a:extLst>
              </p14:cNvPr>
              <p14:cNvContentPartPr/>
              <p14:nvPr/>
            </p14:nvContentPartPr>
            <p14:xfrm>
              <a:off x="1471968" y="5833800"/>
              <a:ext cx="288" cy="288"/>
            </p14:xfrm>
          </p:contentPart>
        </mc:Choice>
        <mc:Fallback xmlns="">
          <p:pic>
            <p:nvPicPr>
              <p:cNvPr id="59" name="Encre 58">
                <a:extLst>
                  <a:ext uri="{FF2B5EF4-FFF2-40B4-BE49-F238E27FC236}">
                    <a16:creationId xmlns:a16="http://schemas.microsoft.com/office/drawing/2014/main" id="{081CC17C-A454-4144-AD7E-23D24C5E1AAE}"/>
                  </a:ext>
                </a:extLst>
              </p:cNvPr>
              <p:cNvPicPr/>
              <p:nvPr/>
            </p:nvPicPr>
            <p:blipFill>
              <a:blip r:embed="rId22"/>
              <a:stretch>
                <a:fillRect/>
              </a:stretch>
            </p:blipFill>
            <p:spPr>
              <a:xfrm>
                <a:off x="1421856" y="5783400"/>
                <a:ext cx="1008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2" name="Encre 61">
                <a:extLst>
                  <a:ext uri="{FF2B5EF4-FFF2-40B4-BE49-F238E27FC236}">
                    <a16:creationId xmlns:a16="http://schemas.microsoft.com/office/drawing/2014/main" id="{E2B4444F-0BAA-4221-BA0E-B377B0881AB6}"/>
                  </a:ext>
                </a:extLst>
              </p14:cNvPr>
              <p14:cNvContentPartPr/>
              <p14:nvPr/>
            </p14:nvContentPartPr>
            <p14:xfrm>
              <a:off x="10927008" y="3154536"/>
              <a:ext cx="288" cy="288"/>
            </p14:xfrm>
          </p:contentPart>
        </mc:Choice>
        <mc:Fallback xmlns="">
          <p:pic>
            <p:nvPicPr>
              <p:cNvPr id="62" name="Encre 61">
                <a:extLst>
                  <a:ext uri="{FF2B5EF4-FFF2-40B4-BE49-F238E27FC236}">
                    <a16:creationId xmlns:a16="http://schemas.microsoft.com/office/drawing/2014/main" id="{E2B4444F-0BAA-4221-BA0E-B377B0881AB6}"/>
                  </a:ext>
                </a:extLst>
              </p:cNvPr>
              <p:cNvPicPr/>
              <p:nvPr/>
            </p:nvPicPr>
            <p:blipFill>
              <a:blip r:embed="rId24"/>
              <a:stretch>
                <a:fillRect/>
              </a:stretch>
            </p:blipFill>
            <p:spPr>
              <a:xfrm>
                <a:off x="10919808" y="3147624"/>
                <a:ext cx="144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3" name="Encre 62">
                <a:extLst>
                  <a:ext uri="{FF2B5EF4-FFF2-40B4-BE49-F238E27FC236}">
                    <a16:creationId xmlns:a16="http://schemas.microsoft.com/office/drawing/2014/main" id="{44CEC123-288F-4F25-BEF1-24B9F36084BF}"/>
                  </a:ext>
                </a:extLst>
              </p14:cNvPr>
              <p14:cNvContentPartPr/>
              <p14:nvPr/>
            </p14:nvContentPartPr>
            <p14:xfrm>
              <a:off x="10762272" y="3255048"/>
              <a:ext cx="288" cy="288"/>
            </p14:xfrm>
          </p:contentPart>
        </mc:Choice>
        <mc:Fallback xmlns="">
          <p:pic>
            <p:nvPicPr>
              <p:cNvPr id="63" name="Encre 62">
                <a:extLst>
                  <a:ext uri="{FF2B5EF4-FFF2-40B4-BE49-F238E27FC236}">
                    <a16:creationId xmlns:a16="http://schemas.microsoft.com/office/drawing/2014/main" id="{44CEC123-288F-4F25-BEF1-24B9F36084BF}"/>
                  </a:ext>
                </a:extLst>
              </p:cNvPr>
              <p:cNvPicPr/>
              <p:nvPr/>
            </p:nvPicPr>
            <p:blipFill>
              <a:blip r:embed="rId24"/>
              <a:stretch>
                <a:fillRect/>
              </a:stretch>
            </p:blipFill>
            <p:spPr>
              <a:xfrm>
                <a:off x="10755360" y="3248136"/>
                <a:ext cx="144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4" name="Encre 63">
                <a:extLst>
                  <a:ext uri="{FF2B5EF4-FFF2-40B4-BE49-F238E27FC236}">
                    <a16:creationId xmlns:a16="http://schemas.microsoft.com/office/drawing/2014/main" id="{8596BE7E-A1C4-4E14-98FD-A3C7EC34C637}"/>
                  </a:ext>
                </a:extLst>
              </p14:cNvPr>
              <p14:cNvContentPartPr/>
              <p14:nvPr/>
            </p14:nvContentPartPr>
            <p14:xfrm>
              <a:off x="10734912" y="3364776"/>
              <a:ext cx="288" cy="288"/>
            </p14:xfrm>
          </p:contentPart>
        </mc:Choice>
        <mc:Fallback xmlns="">
          <p:pic>
            <p:nvPicPr>
              <p:cNvPr id="64" name="Encre 63">
                <a:extLst>
                  <a:ext uri="{FF2B5EF4-FFF2-40B4-BE49-F238E27FC236}">
                    <a16:creationId xmlns:a16="http://schemas.microsoft.com/office/drawing/2014/main" id="{8596BE7E-A1C4-4E14-98FD-A3C7EC34C637}"/>
                  </a:ext>
                </a:extLst>
              </p:cNvPr>
              <p:cNvPicPr/>
              <p:nvPr/>
            </p:nvPicPr>
            <p:blipFill>
              <a:blip r:embed="rId24"/>
              <a:stretch>
                <a:fillRect/>
              </a:stretch>
            </p:blipFill>
            <p:spPr>
              <a:xfrm>
                <a:off x="10728000" y="3357864"/>
                <a:ext cx="144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5" name="Encre 64">
                <a:extLst>
                  <a:ext uri="{FF2B5EF4-FFF2-40B4-BE49-F238E27FC236}">
                    <a16:creationId xmlns:a16="http://schemas.microsoft.com/office/drawing/2014/main" id="{867B4BE1-247B-4E2C-BB5E-0C2F8EFD4686}"/>
                  </a:ext>
                </a:extLst>
              </p14:cNvPr>
              <p14:cNvContentPartPr/>
              <p14:nvPr/>
            </p14:nvContentPartPr>
            <p14:xfrm>
              <a:off x="10734912" y="3364776"/>
              <a:ext cx="288" cy="288"/>
            </p14:xfrm>
          </p:contentPart>
        </mc:Choice>
        <mc:Fallback xmlns="">
          <p:pic>
            <p:nvPicPr>
              <p:cNvPr id="65" name="Encre 64">
                <a:extLst>
                  <a:ext uri="{FF2B5EF4-FFF2-40B4-BE49-F238E27FC236}">
                    <a16:creationId xmlns:a16="http://schemas.microsoft.com/office/drawing/2014/main" id="{867B4BE1-247B-4E2C-BB5E-0C2F8EFD4686}"/>
                  </a:ext>
                </a:extLst>
              </p:cNvPr>
              <p:cNvPicPr/>
              <p:nvPr/>
            </p:nvPicPr>
            <p:blipFill>
              <a:blip r:embed="rId24"/>
              <a:stretch>
                <a:fillRect/>
              </a:stretch>
            </p:blipFill>
            <p:spPr>
              <a:xfrm>
                <a:off x="10728000" y="3357864"/>
                <a:ext cx="144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Encre 65">
                <a:extLst>
                  <a:ext uri="{FF2B5EF4-FFF2-40B4-BE49-F238E27FC236}">
                    <a16:creationId xmlns:a16="http://schemas.microsoft.com/office/drawing/2014/main" id="{5E118C4E-8173-4B35-8E0D-43C486B70078}"/>
                  </a:ext>
                </a:extLst>
              </p14:cNvPr>
              <p14:cNvContentPartPr/>
              <p14:nvPr/>
            </p14:nvContentPartPr>
            <p14:xfrm>
              <a:off x="10734912" y="3364776"/>
              <a:ext cx="288" cy="288"/>
            </p14:xfrm>
          </p:contentPart>
        </mc:Choice>
        <mc:Fallback xmlns="">
          <p:pic>
            <p:nvPicPr>
              <p:cNvPr id="66" name="Encre 65">
                <a:extLst>
                  <a:ext uri="{FF2B5EF4-FFF2-40B4-BE49-F238E27FC236}">
                    <a16:creationId xmlns:a16="http://schemas.microsoft.com/office/drawing/2014/main" id="{5E118C4E-8173-4B35-8E0D-43C486B70078}"/>
                  </a:ext>
                </a:extLst>
              </p:cNvPr>
              <p:cNvPicPr/>
              <p:nvPr/>
            </p:nvPicPr>
            <p:blipFill>
              <a:blip r:embed="rId24"/>
              <a:stretch>
                <a:fillRect/>
              </a:stretch>
            </p:blipFill>
            <p:spPr>
              <a:xfrm>
                <a:off x="10728000" y="3357864"/>
                <a:ext cx="144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Encre 66">
                <a:extLst>
                  <a:ext uri="{FF2B5EF4-FFF2-40B4-BE49-F238E27FC236}">
                    <a16:creationId xmlns:a16="http://schemas.microsoft.com/office/drawing/2014/main" id="{B479699A-DDB7-47A3-9350-E9BFDE08DDE6}"/>
                  </a:ext>
                </a:extLst>
              </p14:cNvPr>
              <p14:cNvContentPartPr/>
              <p14:nvPr/>
            </p14:nvContentPartPr>
            <p14:xfrm>
              <a:off x="10698336" y="3447144"/>
              <a:ext cx="288" cy="288"/>
            </p14:xfrm>
          </p:contentPart>
        </mc:Choice>
        <mc:Fallback xmlns="">
          <p:pic>
            <p:nvPicPr>
              <p:cNvPr id="67" name="Encre 66">
                <a:extLst>
                  <a:ext uri="{FF2B5EF4-FFF2-40B4-BE49-F238E27FC236}">
                    <a16:creationId xmlns:a16="http://schemas.microsoft.com/office/drawing/2014/main" id="{B479699A-DDB7-47A3-9350-E9BFDE08DDE6}"/>
                  </a:ext>
                </a:extLst>
              </p:cNvPr>
              <p:cNvPicPr/>
              <p:nvPr/>
            </p:nvPicPr>
            <p:blipFill>
              <a:blip r:embed="rId24"/>
              <a:stretch>
                <a:fillRect/>
              </a:stretch>
            </p:blipFill>
            <p:spPr>
              <a:xfrm>
                <a:off x="10691424" y="3440232"/>
                <a:ext cx="144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2" name="Encre 71">
                <a:extLst>
                  <a:ext uri="{FF2B5EF4-FFF2-40B4-BE49-F238E27FC236}">
                    <a16:creationId xmlns:a16="http://schemas.microsoft.com/office/drawing/2014/main" id="{8CCFFA3E-08F0-4B7A-8E31-FF6CC1A6AB12}"/>
                  </a:ext>
                </a:extLst>
              </p14:cNvPr>
              <p14:cNvContentPartPr/>
              <p14:nvPr/>
            </p14:nvContentPartPr>
            <p14:xfrm>
              <a:off x="4334112" y="4297032"/>
              <a:ext cx="1471680" cy="46368"/>
            </p14:xfrm>
          </p:contentPart>
        </mc:Choice>
        <mc:Fallback xmlns="">
          <p:pic>
            <p:nvPicPr>
              <p:cNvPr id="72" name="Encre 71">
                <a:extLst>
                  <a:ext uri="{FF2B5EF4-FFF2-40B4-BE49-F238E27FC236}">
                    <a16:creationId xmlns:a16="http://schemas.microsoft.com/office/drawing/2014/main" id="{8CCFFA3E-08F0-4B7A-8E31-FF6CC1A6AB12}"/>
                  </a:ext>
                </a:extLst>
              </p:cNvPr>
              <p:cNvPicPr/>
              <p:nvPr/>
            </p:nvPicPr>
            <p:blipFill>
              <a:blip r:embed="rId31"/>
              <a:stretch>
                <a:fillRect/>
              </a:stretch>
            </p:blipFill>
            <p:spPr>
              <a:xfrm>
                <a:off x="4280112" y="4189559"/>
                <a:ext cx="1579320" cy="261674"/>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2">
            <p14:nvContentPartPr>
              <p14:cNvPr id="73" name="Encre 72">
                <a:extLst>
                  <a:ext uri="{FF2B5EF4-FFF2-40B4-BE49-F238E27FC236}">
                    <a16:creationId xmlns:a16="http://schemas.microsoft.com/office/drawing/2014/main" id="{335F72EE-9189-4984-8F9B-3C3A8C1C151F}"/>
                  </a:ext>
                </a:extLst>
              </p14:cNvPr>
              <p14:cNvContentPartPr/>
              <p14:nvPr/>
            </p14:nvContentPartPr>
            <p14:xfrm>
              <a:off x="9271872" y="4952232"/>
              <a:ext cx="288" cy="4032"/>
            </p14:xfrm>
          </p:contentPart>
        </mc:Choice>
        <mc:Fallback>
          <p:pic>
            <p:nvPicPr>
              <p:cNvPr id="73" name="Encre 72">
                <a:extLst>
                  <a:ext uri="{FF2B5EF4-FFF2-40B4-BE49-F238E27FC236}">
                    <a16:creationId xmlns:a16="http://schemas.microsoft.com/office/drawing/2014/main" id="{335F72EE-9189-4984-8F9B-3C3A8C1C151F}"/>
                  </a:ext>
                </a:extLst>
              </p:cNvPr>
              <p:cNvPicPr/>
              <p:nvPr/>
            </p:nvPicPr>
            <p:blipFill>
              <a:blip r:embed="rId33"/>
              <a:stretch>
                <a:fillRect/>
              </a:stretch>
            </p:blipFill>
            <p:spPr>
              <a:xfrm>
                <a:off x="9257760" y="4866120"/>
                <a:ext cx="28800" cy="176544"/>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4">
            <p14:nvContentPartPr>
              <p14:cNvPr id="74" name="Encre 73">
                <a:extLst>
                  <a:ext uri="{FF2B5EF4-FFF2-40B4-BE49-F238E27FC236}">
                    <a16:creationId xmlns:a16="http://schemas.microsoft.com/office/drawing/2014/main" id="{502B3AD7-0DCA-4921-8DD1-4A68921148DF}"/>
                  </a:ext>
                </a:extLst>
              </p14:cNvPr>
              <p14:cNvContentPartPr/>
              <p14:nvPr/>
            </p14:nvContentPartPr>
            <p14:xfrm>
              <a:off x="10067328" y="4286952"/>
              <a:ext cx="266976" cy="20160"/>
            </p14:xfrm>
          </p:contentPart>
        </mc:Choice>
        <mc:Fallback>
          <p:pic>
            <p:nvPicPr>
              <p:cNvPr id="74" name="Encre 73">
                <a:extLst>
                  <a:ext uri="{FF2B5EF4-FFF2-40B4-BE49-F238E27FC236}">
                    <a16:creationId xmlns:a16="http://schemas.microsoft.com/office/drawing/2014/main" id="{502B3AD7-0DCA-4921-8DD1-4A68921148DF}"/>
                  </a:ext>
                </a:extLst>
              </p:cNvPr>
              <p:cNvPicPr/>
              <p:nvPr/>
            </p:nvPicPr>
            <p:blipFill>
              <a:blip r:embed="rId35"/>
              <a:stretch>
                <a:fillRect/>
              </a:stretch>
            </p:blipFill>
            <p:spPr>
              <a:xfrm>
                <a:off x="10049698" y="4178952"/>
                <a:ext cx="302597"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5" name="Encre 74">
                <a:extLst>
                  <a:ext uri="{FF2B5EF4-FFF2-40B4-BE49-F238E27FC236}">
                    <a16:creationId xmlns:a16="http://schemas.microsoft.com/office/drawing/2014/main" id="{BFB8B68A-8DDF-44D5-9EFE-AD626FA8C96A}"/>
                  </a:ext>
                </a:extLst>
              </p14:cNvPr>
              <p14:cNvContentPartPr/>
              <p14:nvPr/>
            </p14:nvContentPartPr>
            <p14:xfrm>
              <a:off x="7808832" y="4362120"/>
              <a:ext cx="153792" cy="17856"/>
            </p14:xfrm>
          </p:contentPart>
        </mc:Choice>
        <mc:Fallback xmlns="">
          <p:pic>
            <p:nvPicPr>
              <p:cNvPr id="75" name="Encre 74">
                <a:extLst>
                  <a:ext uri="{FF2B5EF4-FFF2-40B4-BE49-F238E27FC236}">
                    <a16:creationId xmlns:a16="http://schemas.microsoft.com/office/drawing/2014/main" id="{BFB8B68A-8DDF-44D5-9EFE-AD626FA8C96A}"/>
                  </a:ext>
                </a:extLst>
              </p:cNvPr>
              <p:cNvPicPr/>
              <p:nvPr/>
            </p:nvPicPr>
            <p:blipFill>
              <a:blip r:embed="rId37"/>
              <a:stretch>
                <a:fillRect/>
              </a:stretch>
            </p:blipFill>
            <p:spPr>
              <a:xfrm>
                <a:off x="7765920" y="4276008"/>
                <a:ext cx="239904" cy="19036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6" name="Encre 75">
                <a:extLst>
                  <a:ext uri="{FF2B5EF4-FFF2-40B4-BE49-F238E27FC236}">
                    <a16:creationId xmlns:a16="http://schemas.microsoft.com/office/drawing/2014/main" id="{91CD6972-8C4D-4D75-B0A5-7FF1330BFF75}"/>
                  </a:ext>
                </a:extLst>
              </p14:cNvPr>
              <p14:cNvContentPartPr/>
              <p14:nvPr/>
            </p14:nvContentPartPr>
            <p14:xfrm>
              <a:off x="7708320" y="5805288"/>
              <a:ext cx="262944" cy="92736"/>
            </p14:xfrm>
          </p:contentPart>
        </mc:Choice>
        <mc:Fallback xmlns="">
          <p:pic>
            <p:nvPicPr>
              <p:cNvPr id="76" name="Encre 75">
                <a:extLst>
                  <a:ext uri="{FF2B5EF4-FFF2-40B4-BE49-F238E27FC236}">
                    <a16:creationId xmlns:a16="http://schemas.microsoft.com/office/drawing/2014/main" id="{91CD6972-8C4D-4D75-B0A5-7FF1330BFF75}"/>
                  </a:ext>
                </a:extLst>
              </p:cNvPr>
              <p:cNvPicPr/>
              <p:nvPr/>
            </p:nvPicPr>
            <p:blipFill>
              <a:blip r:embed="rId39"/>
              <a:stretch>
                <a:fillRect/>
              </a:stretch>
            </p:blipFill>
            <p:spPr>
              <a:xfrm>
                <a:off x="7665120" y="5719176"/>
                <a:ext cx="349056" cy="26524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7" name="Encre 76">
                <a:extLst>
                  <a:ext uri="{FF2B5EF4-FFF2-40B4-BE49-F238E27FC236}">
                    <a16:creationId xmlns:a16="http://schemas.microsoft.com/office/drawing/2014/main" id="{560B3CD2-DD7C-4571-8814-57BA5B18B9B0}"/>
                  </a:ext>
                </a:extLst>
              </p14:cNvPr>
              <p14:cNvContentPartPr/>
              <p14:nvPr/>
            </p14:nvContentPartPr>
            <p14:xfrm>
              <a:off x="8851392" y="4269384"/>
              <a:ext cx="373536" cy="90432"/>
            </p14:xfrm>
          </p:contentPart>
        </mc:Choice>
        <mc:Fallback xmlns="">
          <p:pic>
            <p:nvPicPr>
              <p:cNvPr id="77" name="Encre 76">
                <a:extLst>
                  <a:ext uri="{FF2B5EF4-FFF2-40B4-BE49-F238E27FC236}">
                    <a16:creationId xmlns:a16="http://schemas.microsoft.com/office/drawing/2014/main" id="{560B3CD2-DD7C-4571-8814-57BA5B18B9B0}"/>
                  </a:ext>
                </a:extLst>
              </p:cNvPr>
              <p:cNvPicPr/>
              <p:nvPr/>
            </p:nvPicPr>
            <p:blipFill>
              <a:blip r:embed="rId41"/>
              <a:stretch>
                <a:fillRect/>
              </a:stretch>
            </p:blipFill>
            <p:spPr>
              <a:xfrm>
                <a:off x="8808192" y="4183272"/>
                <a:ext cx="459648" cy="26294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8" name="Encre 77">
                <a:extLst>
                  <a:ext uri="{FF2B5EF4-FFF2-40B4-BE49-F238E27FC236}">
                    <a16:creationId xmlns:a16="http://schemas.microsoft.com/office/drawing/2014/main" id="{92D51913-E71C-4E19-BF40-4F68E6CBAD20}"/>
                  </a:ext>
                </a:extLst>
              </p14:cNvPr>
              <p14:cNvContentPartPr/>
              <p14:nvPr/>
            </p14:nvContentPartPr>
            <p14:xfrm>
              <a:off x="8805888" y="5728968"/>
              <a:ext cx="411840" cy="174816"/>
            </p14:xfrm>
          </p:contentPart>
        </mc:Choice>
        <mc:Fallback xmlns="">
          <p:pic>
            <p:nvPicPr>
              <p:cNvPr id="78" name="Encre 77">
                <a:extLst>
                  <a:ext uri="{FF2B5EF4-FFF2-40B4-BE49-F238E27FC236}">
                    <a16:creationId xmlns:a16="http://schemas.microsoft.com/office/drawing/2014/main" id="{92D51913-E71C-4E19-BF40-4F68E6CBAD20}"/>
                  </a:ext>
                </a:extLst>
              </p:cNvPr>
              <p:cNvPicPr/>
              <p:nvPr/>
            </p:nvPicPr>
            <p:blipFill>
              <a:blip r:embed="rId43"/>
              <a:stretch>
                <a:fillRect/>
              </a:stretch>
            </p:blipFill>
            <p:spPr>
              <a:xfrm>
                <a:off x="8762688" y="5642568"/>
                <a:ext cx="497952" cy="34732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9" name="Encre 78">
                <a:extLst>
                  <a:ext uri="{FF2B5EF4-FFF2-40B4-BE49-F238E27FC236}">
                    <a16:creationId xmlns:a16="http://schemas.microsoft.com/office/drawing/2014/main" id="{D15294BC-D2A9-44C2-8893-08F8E09FB227}"/>
                  </a:ext>
                </a:extLst>
              </p14:cNvPr>
              <p14:cNvContentPartPr/>
              <p14:nvPr/>
            </p14:nvContentPartPr>
            <p14:xfrm>
              <a:off x="8878752" y="4368456"/>
              <a:ext cx="340128" cy="112320"/>
            </p14:xfrm>
          </p:contentPart>
        </mc:Choice>
        <mc:Fallback xmlns="">
          <p:pic>
            <p:nvPicPr>
              <p:cNvPr id="79" name="Encre 78">
                <a:extLst>
                  <a:ext uri="{FF2B5EF4-FFF2-40B4-BE49-F238E27FC236}">
                    <a16:creationId xmlns:a16="http://schemas.microsoft.com/office/drawing/2014/main" id="{D15294BC-D2A9-44C2-8893-08F8E09FB227}"/>
                  </a:ext>
                </a:extLst>
              </p:cNvPr>
              <p:cNvPicPr/>
              <p:nvPr/>
            </p:nvPicPr>
            <p:blipFill>
              <a:blip r:embed="rId45"/>
              <a:stretch>
                <a:fillRect/>
              </a:stretch>
            </p:blipFill>
            <p:spPr>
              <a:xfrm>
                <a:off x="8835552" y="4282056"/>
                <a:ext cx="426240" cy="28483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0" name="Encre 79">
                <a:extLst>
                  <a:ext uri="{FF2B5EF4-FFF2-40B4-BE49-F238E27FC236}">
                    <a16:creationId xmlns:a16="http://schemas.microsoft.com/office/drawing/2014/main" id="{78643601-6614-4D02-89D3-149BD6922DC2}"/>
                  </a:ext>
                </a:extLst>
              </p14:cNvPr>
              <p14:cNvContentPartPr/>
              <p14:nvPr/>
            </p14:nvContentPartPr>
            <p14:xfrm>
              <a:off x="4425696" y="4333608"/>
              <a:ext cx="1321632" cy="46944"/>
            </p14:xfrm>
          </p:contentPart>
        </mc:Choice>
        <mc:Fallback xmlns="">
          <p:pic>
            <p:nvPicPr>
              <p:cNvPr id="80" name="Encre 79">
                <a:extLst>
                  <a:ext uri="{FF2B5EF4-FFF2-40B4-BE49-F238E27FC236}">
                    <a16:creationId xmlns:a16="http://schemas.microsoft.com/office/drawing/2014/main" id="{78643601-6614-4D02-89D3-149BD6922DC2}"/>
                  </a:ext>
                </a:extLst>
              </p:cNvPr>
              <p:cNvPicPr/>
              <p:nvPr/>
            </p:nvPicPr>
            <p:blipFill>
              <a:blip r:embed="rId47"/>
              <a:stretch>
                <a:fillRect/>
              </a:stretch>
            </p:blipFill>
            <p:spPr>
              <a:xfrm>
                <a:off x="4371708" y="4226461"/>
                <a:ext cx="1429249" cy="261596"/>
              </a:xfrm>
              <a:prstGeom prst="rect">
                <a:avLst/>
              </a:prstGeom>
            </p:spPr>
          </p:pic>
        </mc:Fallback>
      </mc:AlternateContent>
    </p:spTree>
    <p:extLst>
      <p:ext uri="{BB962C8B-B14F-4D97-AF65-F5344CB8AC3E}">
        <p14:creationId xmlns:p14="http://schemas.microsoft.com/office/powerpoint/2010/main" val="4107825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728472" y="341844"/>
                <a:ext cx="10515600" cy="521705"/>
              </a:xfrm>
            </p:spPr>
            <p:txBody>
              <a:bodyPr>
                <a:normAutofit fontScale="90000"/>
              </a:bodyPr>
              <a:lstStyle/>
              <a:p>
                <a:br>
                  <a:rPr lang="fr-FR" sz="3600" b="1" dirty="0">
                    <a:solidFill>
                      <a:schemeClr val="accent5"/>
                    </a:solidFill>
                  </a:rPr>
                </a:br>
                <a:r>
                  <a:rPr lang="fr-FR" sz="3100" b="1" dirty="0">
                    <a:solidFill>
                      <a:schemeClr val="accent5"/>
                    </a:solidFill>
                  </a:rPr>
                  <a:t>Archimède : </a:t>
                </a:r>
                <a14:m>
                  <m:oMath xmlns:m="http://schemas.openxmlformats.org/officeDocument/2006/math">
                    <m:r>
                      <a:rPr lang="fr-FR" sz="3100" b="1" i="1" smtClean="0">
                        <a:solidFill>
                          <a:schemeClr val="accent5"/>
                        </a:solidFill>
                        <a:latin typeface="Cambria Math" panose="02040503050406030204" pitchFamily="18" charset="0"/>
                        <a:ea typeface="Cambria Math" panose="02040503050406030204" pitchFamily="18" charset="0"/>
                      </a:rPr>
                      <m:t>𝚱𝚼𝚱𝚲𝚶𝚼</m:t>
                    </m:r>
                    <m:r>
                      <a:rPr lang="fr-FR" sz="3100" b="1" i="1" smtClean="0">
                        <a:solidFill>
                          <a:schemeClr val="accent5"/>
                        </a:solidFill>
                        <a:latin typeface="Cambria Math" panose="02040503050406030204" pitchFamily="18" charset="0"/>
                        <a:ea typeface="Cambria Math" panose="02040503050406030204" pitchFamily="18" charset="0"/>
                      </a:rPr>
                      <m:t>  </m:t>
                    </m:r>
                    <m:r>
                      <a:rPr lang="fr-FR" sz="3100" b="1" i="1" smtClean="0">
                        <a:solidFill>
                          <a:schemeClr val="accent5"/>
                        </a:solidFill>
                        <a:latin typeface="Cambria Math" panose="02040503050406030204" pitchFamily="18" charset="0"/>
                        <a:ea typeface="Cambria Math" panose="02040503050406030204" pitchFamily="18" charset="0"/>
                      </a:rPr>
                      <m:t>𝚳𝚬𝚻𝚮𝚺𝚰𝚺</m:t>
                    </m:r>
                  </m:oMath>
                </a14:m>
                <a:r>
                  <a:rPr lang="fr-FR" sz="3100" b="1" dirty="0">
                    <a:solidFill>
                      <a:schemeClr val="accent5"/>
                    </a:solidFill>
                  </a:rPr>
                  <a:t> … De la mesure du cercle </a:t>
                </a:r>
                <a:br>
                  <a:rPr lang="fr-FR" sz="3100" dirty="0"/>
                </a:br>
                <a:endParaRPr lang="fr-FR" sz="3100" dirty="0"/>
              </a:p>
            </p:txBody>
          </p:sp>
        </mc:Choice>
        <mc:Fallback xmlns="">
          <p:sp>
            <p:nvSpPr>
              <p:cNvPr id="2" name="Titre 1">
                <a:extLst>
                  <a:ext uri="{FF2B5EF4-FFF2-40B4-BE49-F238E27FC236}">
                    <a16:creationId xmlns:a16="http://schemas.microsoft.com/office/drawing/2014/main" id="{84F2B343-DE84-4E22-82BA-030E4B8EB536}"/>
                  </a:ext>
                </a:extLst>
              </p:cNvPr>
              <p:cNvSpPr>
                <a:spLocks noGrp="1" noRot="1" noChangeAspect="1" noMove="1" noResize="1" noEditPoints="1" noAdjustHandles="1" noChangeArrowheads="1" noChangeShapeType="1" noTextEdit="1"/>
              </p:cNvSpPr>
              <p:nvPr>
                <p:ph type="title"/>
              </p:nvPr>
            </p:nvSpPr>
            <p:spPr>
              <a:xfrm>
                <a:off x="728472" y="341844"/>
                <a:ext cx="10515600" cy="521705"/>
              </a:xfrm>
              <a:blipFill>
                <a:blip r:embed="rId2"/>
                <a:stretch>
                  <a:fillRect l="-1217" t="-9302" b="-33721"/>
                </a:stretch>
              </a:blipFill>
            </p:spPr>
            <p:txBody>
              <a:bodyPr/>
              <a:lstStyle/>
              <a:p>
                <a:r>
                  <a:rPr lang="fr-FR">
                    <a:noFill/>
                  </a:rPr>
                  <a:t> </a:t>
                </a:r>
              </a:p>
            </p:txBody>
          </p:sp>
        </mc:Fallback>
      </mc:AlternateContent>
      <p:pic>
        <p:nvPicPr>
          <p:cNvPr id="21" name="Espace réservé du contenu 20">
            <a:extLst>
              <a:ext uri="{FF2B5EF4-FFF2-40B4-BE49-F238E27FC236}">
                <a16:creationId xmlns:a16="http://schemas.microsoft.com/office/drawing/2014/main" id="{33DB9BAB-DCAE-420B-983D-068ACBBAE6B4}"/>
              </a:ext>
            </a:extLst>
          </p:cNvPr>
          <p:cNvPicPr>
            <a:picLocks noGrp="1" noChangeAspect="1"/>
          </p:cNvPicPr>
          <p:nvPr>
            <p:ph sz="half" idx="2"/>
          </p:nvPr>
        </p:nvPicPr>
        <p:blipFill>
          <a:blip r:embed="rId3"/>
          <a:stretch>
            <a:fillRect/>
          </a:stretch>
        </p:blipFill>
        <p:spPr>
          <a:xfrm>
            <a:off x="4358646" y="2815159"/>
            <a:ext cx="7098574" cy="1107076"/>
          </a:xfrm>
          <a:prstGeom prst="rect">
            <a:avLst/>
          </a:prstGeom>
        </p:spPr>
      </p:pic>
      <p:pic>
        <p:nvPicPr>
          <p:cNvPr id="17" name="Image 16">
            <a:extLst>
              <a:ext uri="{FF2B5EF4-FFF2-40B4-BE49-F238E27FC236}">
                <a16:creationId xmlns:a16="http://schemas.microsoft.com/office/drawing/2014/main" id="{C1F4680F-4579-4D3F-826D-63B9574787D3}"/>
              </a:ext>
            </a:extLst>
          </p:cNvPr>
          <p:cNvPicPr>
            <a:picLocks noChangeAspect="1"/>
          </p:cNvPicPr>
          <p:nvPr/>
        </p:nvPicPr>
        <p:blipFill>
          <a:blip r:embed="rId4"/>
          <a:stretch>
            <a:fillRect/>
          </a:stretch>
        </p:blipFill>
        <p:spPr>
          <a:xfrm>
            <a:off x="521973" y="983926"/>
            <a:ext cx="7673346" cy="1123722"/>
          </a:xfrm>
          <a:prstGeom prst="rect">
            <a:avLst/>
          </a:prstGeom>
        </p:spPr>
      </p:pic>
      <p:pic>
        <p:nvPicPr>
          <p:cNvPr id="20" name="Espace réservé du contenu 19">
            <a:extLst>
              <a:ext uri="{FF2B5EF4-FFF2-40B4-BE49-F238E27FC236}">
                <a16:creationId xmlns:a16="http://schemas.microsoft.com/office/drawing/2014/main" id="{E7A7D0EC-FA06-4C6D-8715-70A4A5510EA4}"/>
              </a:ext>
            </a:extLst>
          </p:cNvPr>
          <p:cNvPicPr>
            <a:picLocks noGrp="1" noChangeAspect="1"/>
          </p:cNvPicPr>
          <p:nvPr>
            <p:ph sz="half" idx="1"/>
          </p:nvPr>
        </p:nvPicPr>
        <p:blipFill>
          <a:blip r:embed="rId5"/>
          <a:stretch>
            <a:fillRect/>
          </a:stretch>
        </p:blipFill>
        <p:spPr>
          <a:xfrm>
            <a:off x="521973" y="3901008"/>
            <a:ext cx="6379041" cy="992621"/>
          </a:xfrm>
          <a:prstGeom prst="rect">
            <a:avLst/>
          </a:prstGeom>
        </p:spPr>
      </p:pic>
      <p:pic>
        <p:nvPicPr>
          <p:cNvPr id="23" name="Image 22">
            <a:extLst>
              <a:ext uri="{FF2B5EF4-FFF2-40B4-BE49-F238E27FC236}">
                <a16:creationId xmlns:a16="http://schemas.microsoft.com/office/drawing/2014/main" id="{B272D200-A34A-406D-A4C5-6F29D09B6002}"/>
              </a:ext>
            </a:extLst>
          </p:cNvPr>
          <p:cNvPicPr>
            <a:picLocks noChangeAspect="1"/>
          </p:cNvPicPr>
          <p:nvPr/>
        </p:nvPicPr>
        <p:blipFill>
          <a:blip r:embed="rId6"/>
          <a:stretch>
            <a:fillRect/>
          </a:stretch>
        </p:blipFill>
        <p:spPr>
          <a:xfrm>
            <a:off x="4733543" y="5755881"/>
            <a:ext cx="6288795" cy="841181"/>
          </a:xfrm>
          <a:prstGeom prst="rect">
            <a:avLst/>
          </a:prstGeom>
        </p:spPr>
      </p:pic>
      <p:pic>
        <p:nvPicPr>
          <p:cNvPr id="25" name="Image 24">
            <a:extLst>
              <a:ext uri="{FF2B5EF4-FFF2-40B4-BE49-F238E27FC236}">
                <a16:creationId xmlns:a16="http://schemas.microsoft.com/office/drawing/2014/main" id="{DA311172-37A5-461F-A062-5B54C850D2A3}"/>
              </a:ext>
            </a:extLst>
          </p:cNvPr>
          <p:cNvPicPr>
            <a:picLocks noChangeAspect="1"/>
          </p:cNvPicPr>
          <p:nvPr/>
        </p:nvPicPr>
        <p:blipFill>
          <a:blip r:embed="rId7"/>
          <a:stretch>
            <a:fillRect/>
          </a:stretch>
        </p:blipFill>
        <p:spPr>
          <a:xfrm>
            <a:off x="2601090" y="1983662"/>
            <a:ext cx="6770364" cy="713533"/>
          </a:xfrm>
          <a:prstGeom prst="rect">
            <a:avLst/>
          </a:prstGeom>
        </p:spPr>
      </p:pic>
      <p:pic>
        <p:nvPicPr>
          <p:cNvPr id="26" name="Image 25">
            <a:extLst>
              <a:ext uri="{FF2B5EF4-FFF2-40B4-BE49-F238E27FC236}">
                <a16:creationId xmlns:a16="http://schemas.microsoft.com/office/drawing/2014/main" id="{BA1CA493-6E7D-499D-9333-DC1C25EEF76A}"/>
              </a:ext>
            </a:extLst>
          </p:cNvPr>
          <p:cNvPicPr>
            <a:picLocks noChangeAspect="1"/>
          </p:cNvPicPr>
          <p:nvPr/>
        </p:nvPicPr>
        <p:blipFill>
          <a:blip r:embed="rId8"/>
          <a:stretch>
            <a:fillRect/>
          </a:stretch>
        </p:blipFill>
        <p:spPr>
          <a:xfrm>
            <a:off x="3086350" y="5077159"/>
            <a:ext cx="6217616" cy="510517"/>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5BEE269-C847-4D39-BCF4-036C2D80B1A9}"/>
                  </a:ext>
                </a:extLst>
              </p:cNvPr>
              <p:cNvSpPr/>
              <p:nvPr/>
            </p:nvSpPr>
            <p:spPr>
              <a:xfrm>
                <a:off x="208175" y="5077159"/>
                <a:ext cx="2878175" cy="6109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solidFill>
                            <a:schemeClr val="accent5"/>
                          </a:solidFill>
                          <a:latin typeface="Cambria Math" panose="02040503050406030204" pitchFamily="18" charset="0"/>
                        </a:rPr>
                        <m:t>𝜋</m:t>
                      </m:r>
                      <m:r>
                        <a:rPr lang="fr-FR" i="1">
                          <a:solidFill>
                            <a:schemeClr val="accent5"/>
                          </a:solidFill>
                          <a:latin typeface="Cambria Math" panose="02040503050406030204" pitchFamily="18" charset="0"/>
                        </a:rPr>
                        <m:t>≅</m:t>
                      </m:r>
                      <m:r>
                        <a:rPr lang="fr-FR" i="0" smtClean="0">
                          <a:solidFill>
                            <a:schemeClr val="accent5"/>
                          </a:solidFill>
                          <a:latin typeface="Cambria Math" panose="02040503050406030204" pitchFamily="18" charset="0"/>
                        </a:rPr>
                        <m:t>4</m:t>
                      </m:r>
                      <m:r>
                        <a:rPr lang="fr-FR" i="0">
                          <a:solidFill>
                            <a:schemeClr val="accent5"/>
                          </a:solidFill>
                          <a:latin typeface="Cambria Math" panose="02040503050406030204" pitchFamily="18" charset="0"/>
                        </a:rPr>
                        <m:t>×</m:t>
                      </m:r>
                      <m:f>
                        <m:fPr>
                          <m:ctrlPr>
                            <a:rPr lang="fr-FR" i="1">
                              <a:solidFill>
                                <a:schemeClr val="accent5"/>
                              </a:solidFill>
                              <a:latin typeface="Cambria Math" panose="02040503050406030204" pitchFamily="18" charset="0"/>
                            </a:rPr>
                          </m:ctrlPr>
                        </m:fPr>
                        <m:num>
                          <m:r>
                            <a:rPr lang="fr-FR" i="0">
                              <a:solidFill>
                                <a:schemeClr val="accent5"/>
                              </a:solidFill>
                              <a:latin typeface="Cambria Math" panose="02040503050406030204" pitchFamily="18" charset="0"/>
                            </a:rPr>
                            <m:t>11</m:t>
                          </m:r>
                        </m:num>
                        <m:den>
                          <m:r>
                            <a:rPr lang="fr-FR" i="0">
                              <a:solidFill>
                                <a:schemeClr val="accent5"/>
                              </a:solidFill>
                              <a:latin typeface="Cambria Math" panose="02040503050406030204" pitchFamily="18" charset="0"/>
                            </a:rPr>
                            <m:t>14</m:t>
                          </m:r>
                        </m:den>
                      </m:f>
                      <m:r>
                        <a:rPr lang="fr-FR" b="0" i="0" smtClean="0">
                          <a:solidFill>
                            <a:schemeClr val="accent5"/>
                          </a:solidFill>
                          <a:latin typeface="Cambria Math" panose="02040503050406030204" pitchFamily="18" charset="0"/>
                        </a:rPr>
                        <m:t>   </m:t>
                      </m:r>
                      <m:r>
                        <a:rPr lang="fr-FR" i="0">
                          <a:solidFill>
                            <a:schemeClr val="accent5"/>
                          </a:solidFill>
                          <a:latin typeface="Cambria Math" panose="02040503050406030204" pitchFamily="18" charset="0"/>
                        </a:rPr>
                        <m:t>=3.142857…</m:t>
                      </m:r>
                    </m:oMath>
                  </m:oMathPara>
                </a14:m>
                <a:endParaRPr lang="fr-FR" dirty="0">
                  <a:solidFill>
                    <a:schemeClr val="accent5"/>
                  </a:solidFill>
                </a:endParaRPr>
              </a:p>
            </p:txBody>
          </p:sp>
        </mc:Choice>
        <mc:Fallback xmlns="">
          <p:sp>
            <p:nvSpPr>
              <p:cNvPr id="28" name="Rectangle 27">
                <a:extLst>
                  <a:ext uri="{FF2B5EF4-FFF2-40B4-BE49-F238E27FC236}">
                    <a16:creationId xmlns:a16="http://schemas.microsoft.com/office/drawing/2014/main" id="{95BEE269-C847-4D39-BCF4-036C2D80B1A9}"/>
                  </a:ext>
                </a:extLst>
              </p:cNvPr>
              <p:cNvSpPr>
                <a:spLocks noRot="1" noChangeAspect="1" noMove="1" noResize="1" noEditPoints="1" noAdjustHandles="1" noChangeArrowheads="1" noChangeShapeType="1" noTextEdit="1"/>
              </p:cNvSpPr>
              <p:nvPr/>
            </p:nvSpPr>
            <p:spPr>
              <a:xfrm>
                <a:off x="208175" y="5077159"/>
                <a:ext cx="2878175" cy="610936"/>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5CB5320-D326-40F7-9AF1-B6D402014863}"/>
                  </a:ext>
                </a:extLst>
              </p:cNvPr>
              <p:cNvSpPr/>
              <p:nvPr/>
            </p:nvSpPr>
            <p:spPr>
              <a:xfrm>
                <a:off x="2235994" y="5873845"/>
                <a:ext cx="2225416" cy="611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mtClean="0">
                          <a:solidFill>
                            <a:srgbClr val="FF0000"/>
                          </a:solidFill>
                          <a:latin typeface="Cambria Math" panose="02040503050406030204" pitchFamily="18" charset="0"/>
                        </a:rPr>
                        <m:t>3</m:t>
                      </m:r>
                      <m:r>
                        <a:rPr lang="fr-FR" i="0">
                          <a:solidFill>
                            <a:srgbClr val="FF0000"/>
                          </a:solidFill>
                          <a:latin typeface="Cambria Math" panose="02040503050406030204" pitchFamily="18" charset="0"/>
                        </a:rPr>
                        <m:t>+</m:t>
                      </m:r>
                      <m:f>
                        <m:fPr>
                          <m:ctrlPr>
                            <a:rPr lang="fr-FR" i="1">
                              <a:solidFill>
                                <a:srgbClr val="FF0000"/>
                              </a:solidFill>
                              <a:latin typeface="Cambria Math" panose="02040503050406030204" pitchFamily="18" charset="0"/>
                            </a:rPr>
                          </m:ctrlPr>
                        </m:fPr>
                        <m:num>
                          <m:r>
                            <a:rPr lang="fr-FR" i="0">
                              <a:solidFill>
                                <a:srgbClr val="FF0000"/>
                              </a:solidFill>
                              <a:latin typeface="Cambria Math" panose="02040503050406030204" pitchFamily="18" charset="0"/>
                            </a:rPr>
                            <m:t>10</m:t>
                          </m:r>
                        </m:num>
                        <m:den>
                          <m:r>
                            <a:rPr lang="fr-FR" i="0">
                              <a:solidFill>
                                <a:srgbClr val="FF0000"/>
                              </a:solidFill>
                              <a:latin typeface="Cambria Math" panose="02040503050406030204" pitchFamily="18" charset="0"/>
                            </a:rPr>
                            <m:t>71</m:t>
                          </m:r>
                        </m:den>
                      </m:f>
                      <m:r>
                        <a:rPr lang="fr-FR" i="0">
                          <a:solidFill>
                            <a:srgbClr val="FF0000"/>
                          </a:solidFill>
                          <a:latin typeface="Cambria Math" panose="02040503050406030204" pitchFamily="18" charset="0"/>
                        </a:rPr>
                        <m:t> &lt;</m:t>
                      </m:r>
                      <m:r>
                        <a:rPr lang="fr-FR" i="1">
                          <a:solidFill>
                            <a:srgbClr val="FF0000"/>
                          </a:solidFill>
                          <a:latin typeface="Cambria Math" panose="02040503050406030204" pitchFamily="18" charset="0"/>
                        </a:rPr>
                        <m:t>𝜋</m:t>
                      </m:r>
                      <m:r>
                        <a:rPr lang="fr-FR" i="0">
                          <a:solidFill>
                            <a:srgbClr val="FF0000"/>
                          </a:solidFill>
                          <a:latin typeface="Cambria Math" panose="02040503050406030204" pitchFamily="18" charset="0"/>
                        </a:rPr>
                        <m:t>&lt;3+</m:t>
                      </m:r>
                      <m:f>
                        <m:fPr>
                          <m:ctrlPr>
                            <a:rPr lang="fr-FR" i="1">
                              <a:solidFill>
                                <a:srgbClr val="FF0000"/>
                              </a:solidFill>
                              <a:latin typeface="Cambria Math" panose="02040503050406030204" pitchFamily="18" charset="0"/>
                            </a:rPr>
                          </m:ctrlPr>
                        </m:fPr>
                        <m:num>
                          <m:r>
                            <a:rPr lang="fr-FR" i="0">
                              <a:solidFill>
                                <a:srgbClr val="FF0000"/>
                              </a:solidFill>
                              <a:latin typeface="Cambria Math" panose="02040503050406030204" pitchFamily="18" charset="0"/>
                            </a:rPr>
                            <m:t>1</m:t>
                          </m:r>
                        </m:num>
                        <m:den>
                          <m:r>
                            <a:rPr lang="fr-FR" i="0">
                              <a:solidFill>
                                <a:srgbClr val="FF0000"/>
                              </a:solidFill>
                              <a:latin typeface="Cambria Math" panose="02040503050406030204" pitchFamily="18" charset="0"/>
                            </a:rPr>
                            <m:t>7</m:t>
                          </m:r>
                        </m:den>
                      </m:f>
                    </m:oMath>
                  </m:oMathPara>
                </a14:m>
                <a:endParaRPr lang="fr-FR" dirty="0">
                  <a:solidFill>
                    <a:srgbClr val="FF0000"/>
                  </a:solidFill>
                </a:endParaRPr>
              </a:p>
            </p:txBody>
          </p:sp>
        </mc:Choice>
        <mc:Fallback xmlns="">
          <p:sp>
            <p:nvSpPr>
              <p:cNvPr id="3" name="Rectangle 2">
                <a:extLst>
                  <a:ext uri="{FF2B5EF4-FFF2-40B4-BE49-F238E27FC236}">
                    <a16:creationId xmlns:a16="http://schemas.microsoft.com/office/drawing/2014/main" id="{95CB5320-D326-40F7-9AF1-B6D402014863}"/>
                  </a:ext>
                </a:extLst>
              </p:cNvPr>
              <p:cNvSpPr>
                <a:spLocks noRot="1" noChangeAspect="1" noMove="1" noResize="1" noEditPoints="1" noAdjustHandles="1" noChangeArrowheads="1" noChangeShapeType="1" noTextEdit="1"/>
              </p:cNvSpPr>
              <p:nvPr/>
            </p:nvSpPr>
            <p:spPr>
              <a:xfrm>
                <a:off x="2235994" y="5873845"/>
                <a:ext cx="2225416" cy="611771"/>
              </a:xfrm>
              <a:prstGeom prst="rect">
                <a:avLst/>
              </a:prstGeom>
              <a:blipFill>
                <a:blip r:embed="rId10"/>
                <a:stretch>
                  <a:fillRect/>
                </a:stretch>
              </a:blipFill>
            </p:spPr>
            <p:txBody>
              <a:bodyPr/>
              <a:lstStyle/>
              <a:p>
                <a:r>
                  <a:rPr lang="fr-FR">
                    <a:noFill/>
                  </a:rPr>
                  <a:t> </a:t>
                </a:r>
              </a:p>
            </p:txBody>
          </p:sp>
        </mc:Fallback>
      </mc:AlternateContent>
      <p:pic>
        <p:nvPicPr>
          <p:cNvPr id="11" name="Image 10" descr="http://serge.mehl.free.fr/anx/anx_gif/exhaus5.gif">
            <a:extLst>
              <a:ext uri="{FF2B5EF4-FFF2-40B4-BE49-F238E27FC236}">
                <a16:creationId xmlns:a16="http://schemas.microsoft.com/office/drawing/2014/main" id="{31451663-7800-4A3A-8EB5-9249B534F8D1}"/>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7354831" y="3941294"/>
            <a:ext cx="4514613" cy="1169199"/>
          </a:xfrm>
          <a:prstGeom prst="rect">
            <a:avLst/>
          </a:prstGeom>
          <a:noFill/>
          <a:ln>
            <a:noFill/>
          </a:ln>
        </p:spPr>
      </p:pic>
    </p:spTree>
    <p:extLst>
      <p:ext uri="{BB962C8B-B14F-4D97-AF65-F5344CB8AC3E}">
        <p14:creationId xmlns:p14="http://schemas.microsoft.com/office/powerpoint/2010/main" val="18683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F312F-A474-4A59-9518-DBE469C68486}"/>
              </a:ext>
            </a:extLst>
          </p:cNvPr>
          <p:cNvSpPr>
            <a:spLocks noGrp="1"/>
          </p:cNvSpPr>
          <p:nvPr>
            <p:ph type="title"/>
          </p:nvPr>
        </p:nvSpPr>
        <p:spPr>
          <a:xfrm>
            <a:off x="838200" y="220769"/>
            <a:ext cx="10515600" cy="469376"/>
          </a:xfrm>
        </p:spPr>
        <p:txBody>
          <a:bodyPr>
            <a:normAutofit fontScale="90000"/>
          </a:bodyPr>
          <a:lstStyle/>
          <a:p>
            <a:r>
              <a:rPr lang="fr-FR" sz="3200" b="1" dirty="0">
                <a:solidFill>
                  <a:schemeClr val="accent5">
                    <a:lumMod val="75000"/>
                  </a:schemeClr>
                </a:solidFill>
              </a:rPr>
              <a:t>La numération grecque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083FFB8-BC34-43E2-AEF8-149F9C9DF2A7}"/>
                  </a:ext>
                </a:extLst>
              </p:cNvPr>
              <p:cNvSpPr>
                <a:spLocks noGrp="1"/>
              </p:cNvSpPr>
              <p:nvPr>
                <p:ph idx="1"/>
              </p:nvPr>
            </p:nvSpPr>
            <p:spPr>
              <a:xfrm>
                <a:off x="1185162" y="796677"/>
                <a:ext cx="9787638" cy="6282524"/>
              </a:xfrm>
            </p:spPr>
            <p:txBody>
              <a:bodyPr>
                <a:normAutofit lnSpcReduction="10000"/>
              </a:bodyPr>
              <a:lstStyle/>
              <a:p>
                <a:pPr>
                  <a:lnSpc>
                    <a:spcPct val="120000"/>
                  </a:lnSpc>
                </a:pPr>
                <a:r>
                  <a:rPr lang="fr-FR" sz="2000" dirty="0"/>
                  <a:t>La numération utilisée par Archimède, est une numération </a:t>
                </a:r>
                <a:r>
                  <a:rPr lang="fr-FR" sz="2000" u="sng" dirty="0"/>
                  <a:t>alphabétique</a:t>
                </a:r>
                <a:r>
                  <a:rPr lang="fr-FR" sz="2000" dirty="0"/>
                  <a:t>, de </a:t>
                </a:r>
                <a:r>
                  <a:rPr lang="fr-FR" sz="2000" u="sng" dirty="0"/>
                  <a:t>juxtaposition</a:t>
                </a:r>
                <a:r>
                  <a:rPr lang="fr-FR" sz="2000" dirty="0"/>
                  <a:t> et </a:t>
                </a:r>
                <a:r>
                  <a:rPr lang="fr-FR" sz="2000" u="sng" dirty="0"/>
                  <a:t>de base 10</a:t>
                </a:r>
                <a:r>
                  <a:rPr lang="fr-FR" sz="2000" dirty="0"/>
                  <a:t>. </a:t>
                </a:r>
              </a:p>
              <a:p>
                <a:pPr>
                  <a:lnSpc>
                    <a:spcPct val="120000"/>
                  </a:lnSpc>
                </a:pPr>
                <a:r>
                  <a:rPr lang="fr-FR" sz="2000" dirty="0"/>
                  <a:t>Les 24 lettres de l’alphabet grec, auxquelles sont ajoutées trois lettres de l’alphabet phénicien, permettent d’écrire : les unités, les dizaines et les centaines.</a:t>
                </a:r>
              </a:p>
              <a:p>
                <a:pPr>
                  <a:lnSpc>
                    <a:spcPct val="120000"/>
                  </a:lnSpc>
                </a:pPr>
                <a:endParaRPr lang="fr-FR" sz="2400" dirty="0"/>
              </a:p>
              <a:p>
                <a:endParaRPr lang="fr-FR" sz="2400" dirty="0"/>
              </a:p>
              <a:p>
                <a:endParaRPr lang="fr-FR" sz="2400" dirty="0"/>
              </a:p>
              <a:p>
                <a:endParaRPr lang="fr-FR" sz="2400" dirty="0"/>
              </a:p>
              <a:p>
                <a:endParaRPr lang="fr-FR" sz="2400" dirty="0"/>
              </a:p>
              <a:p>
                <a:endParaRPr lang="fr-FR" sz="2400" dirty="0"/>
              </a:p>
              <a:p>
                <a:pPr marL="0" indent="0">
                  <a:buNone/>
                </a:pPr>
                <a:endParaRPr lang="fr-FR" sz="2400" dirty="0"/>
              </a:p>
              <a:p>
                <a:r>
                  <a:rPr lang="fr-FR" sz="2000" dirty="0"/>
                  <a:t>Seules les minuscules sont utilisées ; quand  une lettre est précédée d’une virgules sa valeur est multipliée par mille </a:t>
                </a:r>
                <a14:m>
                  <m:oMath xmlns:m="http://schemas.openxmlformats.org/officeDocument/2006/math">
                    <m:r>
                      <a:rPr lang="fr-FR" sz="1800" b="0" i="0" smtClean="0">
                        <a:latin typeface="Cambria Math" panose="02040503050406030204" pitchFamily="18" charset="0"/>
                      </a:rPr>
                      <m:t>:</m:t>
                    </m:r>
                    <m:sPre>
                      <m:sPrePr>
                        <m:ctrlPr>
                          <a:rPr lang="fr-FR" sz="1800" i="1">
                            <a:latin typeface="Cambria Math" panose="02040503050406030204" pitchFamily="18" charset="0"/>
                          </a:rPr>
                        </m:ctrlPr>
                      </m:sPrePr>
                      <m:sub>
                        <m:r>
                          <a:rPr lang="fr-FR" sz="1800" i="1">
                            <a:latin typeface="Cambria Math" panose="02040503050406030204" pitchFamily="18" charset="0"/>
                          </a:rPr>
                          <m:t>′</m:t>
                        </m:r>
                      </m:sub>
                      <m:sup>
                        <m:r>
                          <a:rPr lang="fr-FR" sz="1800" b="0" i="1" smtClean="0">
                            <a:latin typeface="Cambria Math" panose="02040503050406030204" pitchFamily="18" charset="0"/>
                          </a:rPr>
                          <m:t>             </m:t>
                        </m:r>
                      </m:sup>
                      <m:e>
                        <m:r>
                          <a:rPr lang="fr-FR" sz="1800" i="1">
                            <a:latin typeface="Cambria Math" panose="02040503050406030204" pitchFamily="18" charset="0"/>
                            <a:ea typeface="Cambria Math" panose="02040503050406030204" pitchFamily="18" charset="0"/>
                          </a:rPr>
                          <m:t>𝛼</m:t>
                        </m:r>
                        <m:r>
                          <a:rPr lang="fr-FR" sz="1800" i="1">
                            <a:latin typeface="Cambria Math" panose="02040503050406030204" pitchFamily="18" charset="0"/>
                            <a:ea typeface="Cambria Math" panose="02040503050406030204" pitchFamily="18" charset="0"/>
                          </a:rPr>
                          <m:t>=1000</m:t>
                        </m:r>
                      </m:e>
                    </m:sPre>
                  </m:oMath>
                </a14:m>
                <a:r>
                  <a:rPr lang="fr-FR" sz="1800" dirty="0"/>
                  <a:t>         </a:t>
                </a:r>
                <a14:m>
                  <m:oMath xmlns:m="http://schemas.openxmlformats.org/officeDocument/2006/math">
                    <m:sPre>
                      <m:sPrePr>
                        <m:ctrlPr>
                          <a:rPr lang="fr-FR" sz="1800" i="1">
                            <a:latin typeface="Cambria Math" panose="02040503050406030204" pitchFamily="18" charset="0"/>
                          </a:rPr>
                        </m:ctrlPr>
                      </m:sPrePr>
                      <m:sub>
                        <m:r>
                          <a:rPr lang="fr-FR" sz="1800" i="1">
                            <a:latin typeface="Cambria Math" panose="02040503050406030204" pitchFamily="18" charset="0"/>
                          </a:rPr>
                          <m:t>′</m:t>
                        </m:r>
                      </m:sub>
                      <m:sup>
                        <m:r>
                          <a:rPr lang="fr-FR" sz="1800" b="0" i="1" smtClean="0">
                            <a:latin typeface="Cambria Math" panose="02040503050406030204" pitchFamily="18" charset="0"/>
                          </a:rPr>
                          <m:t>  </m:t>
                        </m:r>
                      </m:sup>
                      <m:e>
                        <m:r>
                          <a:rPr lang="fr-FR" sz="1800" i="1">
                            <a:latin typeface="Cambria Math" panose="02040503050406030204" pitchFamily="18" charset="0"/>
                            <a:ea typeface="Cambria Math" panose="02040503050406030204" pitchFamily="18" charset="0"/>
                          </a:rPr>
                          <m:t>𝛽</m:t>
                        </m:r>
                        <m:r>
                          <a:rPr lang="fr-FR" sz="1800" i="1">
                            <a:latin typeface="Cambria Math" panose="02040503050406030204" pitchFamily="18" charset="0"/>
                            <a:ea typeface="Cambria Math" panose="02040503050406030204" pitchFamily="18" charset="0"/>
                          </a:rPr>
                          <m:t>=2000</m:t>
                        </m:r>
                      </m:e>
                    </m:sPre>
                    <m:r>
                      <a:rPr lang="fr-FR" sz="1800" i="1">
                        <a:latin typeface="Cambria Math" panose="02040503050406030204" pitchFamily="18" charset="0"/>
                      </a:rPr>
                      <m:t>        </m:t>
                    </m:r>
                    <m:sPre>
                      <m:sPrePr>
                        <m:ctrlPr>
                          <a:rPr lang="fr-FR" sz="1800" i="1">
                            <a:latin typeface="Cambria Math" panose="02040503050406030204" pitchFamily="18" charset="0"/>
                          </a:rPr>
                        </m:ctrlPr>
                      </m:sPrePr>
                      <m:sub>
                        <m:r>
                          <a:rPr lang="fr-FR" sz="1800" i="1">
                            <a:latin typeface="Cambria Math" panose="02040503050406030204" pitchFamily="18" charset="0"/>
                          </a:rPr>
                          <m:t>′</m:t>
                        </m:r>
                      </m:sub>
                      <m:sup/>
                      <m:e>
                        <m:r>
                          <a:rPr lang="fr-FR" sz="1800" i="1">
                            <a:latin typeface="Cambria Math" panose="02040503050406030204" pitchFamily="18" charset="0"/>
                            <a:ea typeface="Cambria Math" panose="02040503050406030204" pitchFamily="18" charset="0"/>
                          </a:rPr>
                          <m:t>𝛾</m:t>
                        </m:r>
                        <m:r>
                          <a:rPr lang="fr-FR" sz="1800" i="1">
                            <a:latin typeface="Cambria Math" panose="02040503050406030204" pitchFamily="18" charset="0"/>
                            <a:ea typeface="Cambria Math" panose="02040503050406030204" pitchFamily="18" charset="0"/>
                          </a:rPr>
                          <m:t>=3000</m:t>
                        </m:r>
                      </m:e>
                    </m:sPre>
                  </m:oMath>
                </a14:m>
                <a:r>
                  <a:rPr lang="fr-FR" sz="1800" dirty="0"/>
                  <a:t>   </a:t>
                </a:r>
                <a:r>
                  <a:rPr lang="fr-FR" sz="1800" dirty="0" err="1"/>
                  <a:t>etc</a:t>
                </a:r>
                <a:r>
                  <a:rPr lang="fr-FR" sz="1800" dirty="0"/>
                  <a:t> …</a:t>
                </a:r>
              </a:p>
              <a:p>
                <a:r>
                  <a:rPr lang="fr-FR" sz="2000" dirty="0"/>
                  <a:t>La lettre M correspond à la myriade (M = 10.000) et on trouve à partir de 10.000 deux écritures :</a:t>
                </a:r>
                <a14:m>
                  <m:oMath xmlns:m="http://schemas.openxmlformats.org/officeDocument/2006/math">
                    <m:sPre>
                      <m:sPrePr>
                        <m:ctrlPr>
                          <a:rPr lang="fr-FR" sz="1800" i="1">
                            <a:latin typeface="Cambria Math" panose="02040503050406030204" pitchFamily="18" charset="0"/>
                          </a:rPr>
                        </m:ctrlPr>
                      </m:sPrePr>
                      <m:sub>
                        <m:r>
                          <a:rPr lang="fr-FR" sz="1800" i="1">
                            <a:latin typeface="Cambria Math" panose="02040503050406030204" pitchFamily="18" charset="0"/>
                          </a:rPr>
                          <m:t>′</m:t>
                        </m:r>
                      </m:sub>
                      <m:sup/>
                      <m:e>
                        <m:r>
                          <a:rPr lang="fr-FR" sz="1800" i="1">
                            <a:latin typeface="Cambria Math" panose="02040503050406030204" pitchFamily="18" charset="0"/>
                          </a:rPr>
                          <m:t>𝜅</m:t>
                        </m:r>
                        <m:r>
                          <a:rPr lang="fr-FR" sz="1800" b="0" i="1" smtClean="0">
                            <a:latin typeface="Cambria Math" panose="02040503050406030204" pitchFamily="18" charset="0"/>
                          </a:rPr>
                          <m:t>     </m:t>
                        </m:r>
                        <m:r>
                          <m:rPr>
                            <m:sty m:val="p"/>
                          </m:rPr>
                          <a:rPr lang="fr-FR" sz="1800" b="0" i="0" smtClean="0">
                            <a:latin typeface="Cambria Math" panose="02040503050406030204" pitchFamily="18" charset="0"/>
                          </a:rPr>
                          <m:t>ou</m:t>
                        </m:r>
                        <m:r>
                          <a:rPr lang="fr-FR" sz="1800" b="0" i="1" smtClean="0">
                            <a:latin typeface="Cambria Math" panose="02040503050406030204" pitchFamily="18" charset="0"/>
                          </a:rPr>
                          <m:t>  </m:t>
                        </m:r>
                        <m:sSubSup>
                          <m:sSubSupPr>
                            <m:ctrlPr>
                              <a:rPr lang="fr-FR" sz="1800" i="1">
                                <a:latin typeface="Cambria Math" panose="02040503050406030204" pitchFamily="18" charset="0"/>
                              </a:rPr>
                            </m:ctrlPr>
                          </m:sSubSupPr>
                          <m:e/>
                          <m:sub>
                            <m:r>
                              <a:rPr lang="fr-FR" sz="1800" i="1">
                                <a:latin typeface="Cambria Math" panose="02040503050406030204" pitchFamily="18" charset="0"/>
                              </a:rPr>
                              <m:t>𝑀</m:t>
                            </m:r>
                          </m:sub>
                          <m:sup>
                            <m:r>
                              <a:rPr lang="fr-FR" sz="1800" i="1">
                                <a:latin typeface="Cambria Math" panose="02040503050406030204" pitchFamily="18" charset="0"/>
                              </a:rPr>
                              <m:t>𝛽</m:t>
                            </m:r>
                          </m:sup>
                        </m:sSubSup>
                      </m:e>
                    </m:sPre>
                  </m:oMath>
                </a14:m>
                <a:r>
                  <a:rPr lang="fr-FR" sz="1800" dirty="0"/>
                  <a:t>  pour 20.000 ;  ou encore </a:t>
                </a:r>
                <a14:m>
                  <m:oMath xmlns:m="http://schemas.openxmlformats.org/officeDocument/2006/math">
                    <m:sPre>
                      <m:sPrePr>
                        <m:ctrlPr>
                          <a:rPr lang="fr-FR" sz="1800" i="1">
                            <a:latin typeface="Cambria Math" panose="02040503050406030204" pitchFamily="18" charset="0"/>
                          </a:rPr>
                        </m:ctrlPr>
                      </m:sPrePr>
                      <m:sub>
                        <m:r>
                          <a:rPr lang="fr-FR" sz="1800" i="1">
                            <a:latin typeface="Cambria Math" panose="02040503050406030204" pitchFamily="18" charset="0"/>
                          </a:rPr>
                          <m:t>′</m:t>
                        </m:r>
                      </m:sub>
                      <m:sup/>
                      <m:e>
                        <m:r>
                          <a:rPr lang="fr-FR" sz="1800" i="1">
                            <a:latin typeface="Cambria Math" panose="02040503050406030204" pitchFamily="18" charset="0"/>
                          </a:rPr>
                          <m:t>𝜆</m:t>
                        </m:r>
                        <m:sPre>
                          <m:sPrePr>
                            <m:ctrlPr>
                              <a:rPr lang="fr-FR" sz="1800" i="1">
                                <a:latin typeface="Cambria Math" panose="02040503050406030204" pitchFamily="18" charset="0"/>
                              </a:rPr>
                            </m:ctrlPr>
                          </m:sPrePr>
                          <m:sub>
                            <m:r>
                              <a:rPr lang="fr-FR" sz="1800" i="1">
                                <a:latin typeface="Cambria Math" panose="02040503050406030204" pitchFamily="18" charset="0"/>
                              </a:rPr>
                              <m:t>′</m:t>
                            </m:r>
                          </m:sub>
                          <m:sup/>
                          <m:e>
                            <m:r>
                              <a:rPr lang="fr-FR" sz="1800" i="1">
                                <a:latin typeface="Cambria Math" panose="02040503050406030204" pitchFamily="18" charset="0"/>
                              </a:rPr>
                              <m:t>𝛿</m:t>
                            </m:r>
                            <m:r>
                              <a:rPr lang="fr-FR" sz="1800" i="1">
                                <a:latin typeface="Cambria Math" panose="02040503050406030204" pitchFamily="18" charset="0"/>
                              </a:rPr>
                              <m:t> </m:t>
                            </m:r>
                          </m:e>
                        </m:sPre>
                        <m:r>
                          <a:rPr lang="fr-FR" sz="1800" i="1">
                            <a:latin typeface="Cambria Math" panose="02040503050406030204" pitchFamily="18" charset="0"/>
                          </a:rPr>
                          <m:t>   </m:t>
                        </m:r>
                        <m:r>
                          <m:rPr>
                            <m:sty m:val="p"/>
                          </m:rPr>
                          <a:rPr lang="fr-FR" sz="1800">
                            <a:latin typeface="Cambria Math" panose="02040503050406030204" pitchFamily="18" charset="0"/>
                          </a:rPr>
                          <m:t>ou</m:t>
                        </m:r>
                        <m:r>
                          <a:rPr lang="fr-FR" sz="1800" i="1">
                            <a:latin typeface="Cambria Math" panose="02040503050406030204" pitchFamily="18" charset="0"/>
                          </a:rPr>
                          <m:t>  </m:t>
                        </m:r>
                        <m:sSubSup>
                          <m:sSubSupPr>
                            <m:ctrlPr>
                              <a:rPr lang="fr-FR" sz="1800" i="1">
                                <a:latin typeface="Cambria Math" panose="02040503050406030204" pitchFamily="18" charset="0"/>
                              </a:rPr>
                            </m:ctrlPr>
                          </m:sSubSupPr>
                          <m:e/>
                          <m:sub>
                            <m:r>
                              <a:rPr lang="fr-FR" sz="1800" i="1">
                                <a:latin typeface="Cambria Math" panose="02040503050406030204" pitchFamily="18" charset="0"/>
                              </a:rPr>
                              <m:t>𝑀</m:t>
                            </m:r>
                          </m:sub>
                          <m:sup>
                            <m:r>
                              <a:rPr lang="fr-FR" sz="1800" i="1">
                                <a:latin typeface="Cambria Math" panose="02040503050406030204" pitchFamily="18" charset="0"/>
                              </a:rPr>
                              <m:t>𝜆𝛿</m:t>
                            </m:r>
                          </m:sup>
                        </m:sSubSup>
                      </m:e>
                    </m:sPre>
                  </m:oMath>
                </a14:m>
                <a:r>
                  <a:rPr lang="fr-FR" sz="1800" dirty="0"/>
                  <a:t>   pour 34.000.</a:t>
                </a:r>
              </a:p>
              <a:p>
                <a:endParaRPr lang="fr-FR" sz="1800" dirty="0"/>
              </a:p>
              <a:p>
                <a:endParaRPr lang="fr-FR" sz="2000" dirty="0"/>
              </a:p>
              <a:p>
                <a:endParaRPr lang="fr-FR" sz="2000" dirty="0"/>
              </a:p>
              <a:p>
                <a:endParaRPr lang="fr-FR" sz="2400" dirty="0"/>
              </a:p>
              <a:p>
                <a:endParaRPr lang="fr-FR" dirty="0"/>
              </a:p>
              <a:p>
                <a:endParaRPr lang="fr-FR" dirty="0"/>
              </a:p>
              <a:p>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7083FFB8-BC34-43E2-AEF8-149F9C9DF2A7}"/>
                  </a:ext>
                </a:extLst>
              </p:cNvPr>
              <p:cNvSpPr>
                <a:spLocks noGrp="1" noRot="1" noChangeAspect="1" noMove="1" noResize="1" noEditPoints="1" noAdjustHandles="1" noChangeArrowheads="1" noChangeShapeType="1" noTextEdit="1"/>
              </p:cNvSpPr>
              <p:nvPr>
                <p:ph idx="1"/>
              </p:nvPr>
            </p:nvSpPr>
            <p:spPr>
              <a:xfrm>
                <a:off x="1185162" y="796677"/>
                <a:ext cx="9787638" cy="6282524"/>
              </a:xfrm>
              <a:blipFill>
                <a:blip r:embed="rId2"/>
                <a:stretch>
                  <a:fillRect l="-560" t="-388"/>
                </a:stretch>
              </a:blipFill>
            </p:spPr>
            <p:txBody>
              <a:bodyPr/>
              <a:lstStyle/>
              <a:p>
                <a:r>
                  <a:rPr lang="fr-FR">
                    <a:noFill/>
                  </a:rPr>
                  <a:t> </a:t>
                </a:r>
              </a:p>
            </p:txBody>
          </p:sp>
        </mc:Fallback>
      </mc:AlternateContent>
      <p:pic>
        <p:nvPicPr>
          <p:cNvPr id="4" name="Image 3">
            <a:extLst>
              <a:ext uri="{FF2B5EF4-FFF2-40B4-BE49-F238E27FC236}">
                <a16:creationId xmlns:a16="http://schemas.microsoft.com/office/drawing/2014/main" id="{CD1E1F9C-F929-4A21-8A31-3BD20550C410}"/>
              </a:ext>
            </a:extLst>
          </p:cNvPr>
          <p:cNvPicPr>
            <a:picLocks noChangeAspect="1"/>
          </p:cNvPicPr>
          <p:nvPr/>
        </p:nvPicPr>
        <p:blipFill>
          <a:blip r:embed="rId3"/>
          <a:stretch>
            <a:fillRect/>
          </a:stretch>
        </p:blipFill>
        <p:spPr>
          <a:xfrm>
            <a:off x="1682510" y="2340562"/>
            <a:ext cx="8473544" cy="2993412"/>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FE4E8DFA-3CC1-44C2-A763-490E963CCE13}"/>
                  </a:ext>
                </a:extLst>
              </p14:cNvPr>
              <p14:cNvContentPartPr/>
              <p14:nvPr/>
            </p14:nvContentPartPr>
            <p14:xfrm>
              <a:off x="2272287" y="4273468"/>
              <a:ext cx="1188720" cy="173160"/>
            </p14:xfrm>
          </p:contentPart>
        </mc:Choice>
        <mc:Fallback xmlns="">
          <p:pic>
            <p:nvPicPr>
              <p:cNvPr id="5" name="Encre 4">
                <a:extLst>
                  <a:ext uri="{FF2B5EF4-FFF2-40B4-BE49-F238E27FC236}">
                    <a16:creationId xmlns:a16="http://schemas.microsoft.com/office/drawing/2014/main" id="{FE4E8DFA-3CC1-44C2-A763-490E963CCE13}"/>
                  </a:ext>
                </a:extLst>
              </p:cNvPr>
              <p:cNvPicPr/>
              <p:nvPr/>
            </p:nvPicPr>
            <p:blipFill>
              <a:blip r:embed="rId5"/>
              <a:stretch>
                <a:fillRect/>
              </a:stretch>
            </p:blipFill>
            <p:spPr>
              <a:xfrm>
                <a:off x="2218647" y="4165468"/>
                <a:ext cx="129636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cre 5">
                <a:extLst>
                  <a:ext uri="{FF2B5EF4-FFF2-40B4-BE49-F238E27FC236}">
                    <a16:creationId xmlns:a16="http://schemas.microsoft.com/office/drawing/2014/main" id="{1039B58D-B966-490A-B6F8-6A4581C93836}"/>
                  </a:ext>
                </a:extLst>
              </p14:cNvPr>
              <p14:cNvContentPartPr/>
              <p14:nvPr/>
            </p14:nvContentPartPr>
            <p14:xfrm>
              <a:off x="5019447" y="4964308"/>
              <a:ext cx="1105200" cy="258120"/>
            </p14:xfrm>
          </p:contentPart>
        </mc:Choice>
        <mc:Fallback xmlns="">
          <p:pic>
            <p:nvPicPr>
              <p:cNvPr id="6" name="Encre 5">
                <a:extLst>
                  <a:ext uri="{FF2B5EF4-FFF2-40B4-BE49-F238E27FC236}">
                    <a16:creationId xmlns:a16="http://schemas.microsoft.com/office/drawing/2014/main" id="{1039B58D-B966-490A-B6F8-6A4581C93836}"/>
                  </a:ext>
                </a:extLst>
              </p:cNvPr>
              <p:cNvPicPr/>
              <p:nvPr/>
            </p:nvPicPr>
            <p:blipFill>
              <a:blip r:embed="rId7"/>
              <a:stretch>
                <a:fillRect/>
              </a:stretch>
            </p:blipFill>
            <p:spPr>
              <a:xfrm>
                <a:off x="4965447" y="4856668"/>
                <a:ext cx="1212840" cy="47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cre 6">
                <a:extLst>
                  <a:ext uri="{FF2B5EF4-FFF2-40B4-BE49-F238E27FC236}">
                    <a16:creationId xmlns:a16="http://schemas.microsoft.com/office/drawing/2014/main" id="{0CD37BEF-46D1-432F-89F9-0FBF48338D8E}"/>
                  </a:ext>
                </a:extLst>
              </p14:cNvPr>
              <p14:cNvContentPartPr/>
              <p14:nvPr/>
            </p14:nvContentPartPr>
            <p14:xfrm>
              <a:off x="7867047" y="5021188"/>
              <a:ext cx="905040" cy="50760"/>
            </p14:xfrm>
          </p:contentPart>
        </mc:Choice>
        <mc:Fallback xmlns="">
          <p:pic>
            <p:nvPicPr>
              <p:cNvPr id="7" name="Encre 6">
                <a:extLst>
                  <a:ext uri="{FF2B5EF4-FFF2-40B4-BE49-F238E27FC236}">
                    <a16:creationId xmlns:a16="http://schemas.microsoft.com/office/drawing/2014/main" id="{0CD37BEF-46D1-432F-89F9-0FBF48338D8E}"/>
                  </a:ext>
                </a:extLst>
              </p:cNvPr>
              <p:cNvPicPr/>
              <p:nvPr/>
            </p:nvPicPr>
            <p:blipFill>
              <a:blip r:embed="rId9"/>
              <a:stretch>
                <a:fillRect/>
              </a:stretch>
            </p:blipFill>
            <p:spPr>
              <a:xfrm>
                <a:off x="7813047" y="4913548"/>
                <a:ext cx="1012680" cy="266400"/>
              </a:xfrm>
              <a:prstGeom prst="rect">
                <a:avLst/>
              </a:prstGeom>
            </p:spPr>
          </p:pic>
        </mc:Fallback>
      </mc:AlternateContent>
    </p:spTree>
    <p:extLst>
      <p:ext uri="{BB962C8B-B14F-4D97-AF65-F5344CB8AC3E}">
        <p14:creationId xmlns:p14="http://schemas.microsoft.com/office/powerpoint/2010/main" val="368362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728472" y="341844"/>
                <a:ext cx="10515600" cy="521705"/>
              </a:xfrm>
            </p:spPr>
            <p:txBody>
              <a:bodyPr>
                <a:normAutofit fontScale="90000"/>
              </a:bodyPr>
              <a:lstStyle/>
              <a:p>
                <a:br>
                  <a:rPr lang="fr-FR" sz="3600" b="1" dirty="0">
                    <a:solidFill>
                      <a:schemeClr val="accent5"/>
                    </a:solidFill>
                  </a:rPr>
                </a:br>
                <a:r>
                  <a:rPr lang="fr-FR" sz="3100" b="1" dirty="0">
                    <a:solidFill>
                      <a:schemeClr val="accent5"/>
                    </a:solidFill>
                  </a:rPr>
                  <a:t>Archimède : </a:t>
                </a:r>
                <a14:m>
                  <m:oMath xmlns:m="http://schemas.openxmlformats.org/officeDocument/2006/math">
                    <m:r>
                      <a:rPr lang="fr-FR" sz="3100" b="1" i="1" smtClean="0">
                        <a:solidFill>
                          <a:schemeClr val="accent5"/>
                        </a:solidFill>
                        <a:latin typeface="Cambria Math" panose="02040503050406030204" pitchFamily="18" charset="0"/>
                        <a:ea typeface="Cambria Math" panose="02040503050406030204" pitchFamily="18" charset="0"/>
                      </a:rPr>
                      <m:t>𝚱𝚼𝚱𝚲𝚶𝚼</m:t>
                    </m:r>
                    <m:r>
                      <a:rPr lang="fr-FR" sz="3100" b="1" i="1" smtClean="0">
                        <a:solidFill>
                          <a:schemeClr val="accent5"/>
                        </a:solidFill>
                        <a:latin typeface="Cambria Math" panose="02040503050406030204" pitchFamily="18" charset="0"/>
                        <a:ea typeface="Cambria Math" panose="02040503050406030204" pitchFamily="18" charset="0"/>
                      </a:rPr>
                      <m:t>  </m:t>
                    </m:r>
                    <m:r>
                      <a:rPr lang="fr-FR" sz="3100" b="1" i="1" smtClean="0">
                        <a:solidFill>
                          <a:schemeClr val="accent5"/>
                        </a:solidFill>
                        <a:latin typeface="Cambria Math" panose="02040503050406030204" pitchFamily="18" charset="0"/>
                        <a:ea typeface="Cambria Math" panose="02040503050406030204" pitchFamily="18" charset="0"/>
                      </a:rPr>
                      <m:t>𝚳𝚬𝚻𝚮𝚺𝚰𝚺</m:t>
                    </m:r>
                  </m:oMath>
                </a14:m>
                <a:r>
                  <a:rPr lang="fr-FR" sz="3100" b="1" dirty="0">
                    <a:solidFill>
                      <a:schemeClr val="accent5"/>
                    </a:solidFill>
                  </a:rPr>
                  <a:t> … De la mesure du cercle </a:t>
                </a:r>
                <a:br>
                  <a:rPr lang="fr-FR" sz="3100" dirty="0"/>
                </a:br>
                <a:endParaRPr lang="fr-FR" sz="3100" dirty="0"/>
              </a:p>
            </p:txBody>
          </p:sp>
        </mc:Choice>
        <mc:Fallback xmlns="">
          <p:sp>
            <p:nvSpPr>
              <p:cNvPr id="2" name="Titre 1">
                <a:extLst>
                  <a:ext uri="{FF2B5EF4-FFF2-40B4-BE49-F238E27FC236}">
                    <a16:creationId xmlns:a16="http://schemas.microsoft.com/office/drawing/2014/main" id="{84F2B343-DE84-4E22-82BA-030E4B8EB536}"/>
                  </a:ext>
                </a:extLst>
              </p:cNvPr>
              <p:cNvSpPr>
                <a:spLocks noGrp="1" noRot="1" noChangeAspect="1" noMove="1" noResize="1" noEditPoints="1" noAdjustHandles="1" noChangeArrowheads="1" noChangeShapeType="1" noTextEdit="1"/>
              </p:cNvSpPr>
              <p:nvPr>
                <p:ph type="title"/>
              </p:nvPr>
            </p:nvSpPr>
            <p:spPr>
              <a:xfrm>
                <a:off x="728472" y="341844"/>
                <a:ext cx="10515600" cy="521705"/>
              </a:xfrm>
              <a:blipFill>
                <a:blip r:embed="rId2"/>
                <a:stretch>
                  <a:fillRect l="-1217" t="-9302" b="-33721"/>
                </a:stretch>
              </a:blipFill>
            </p:spPr>
            <p:txBody>
              <a:bodyPr/>
              <a:lstStyle/>
              <a:p>
                <a:r>
                  <a:rPr lang="fr-FR">
                    <a:noFill/>
                  </a:rPr>
                  <a:t> </a:t>
                </a:r>
              </a:p>
            </p:txBody>
          </p:sp>
        </mc:Fallback>
      </mc:AlternateContent>
      <p:pic>
        <p:nvPicPr>
          <p:cNvPr id="18" name="Espace réservé du contenu 7">
            <a:extLst>
              <a:ext uri="{FF2B5EF4-FFF2-40B4-BE49-F238E27FC236}">
                <a16:creationId xmlns:a16="http://schemas.microsoft.com/office/drawing/2014/main" id="{E2966F64-C9FB-4757-8055-6541E91D2FE5}"/>
              </a:ext>
            </a:extLst>
          </p:cNvPr>
          <p:cNvPicPr>
            <a:picLocks noChangeAspect="1"/>
          </p:cNvPicPr>
          <p:nvPr/>
        </p:nvPicPr>
        <p:blipFill>
          <a:blip r:embed="rId3"/>
          <a:stretch>
            <a:fillRect/>
          </a:stretch>
        </p:blipFill>
        <p:spPr>
          <a:xfrm>
            <a:off x="1887415" y="3988581"/>
            <a:ext cx="7334602" cy="2659536"/>
          </a:xfrm>
          <a:prstGeom prst="rect">
            <a:avLst/>
          </a:prstGeom>
        </p:spPr>
      </p:pic>
      <p:pic>
        <p:nvPicPr>
          <p:cNvPr id="14" name="Image 13">
            <a:extLst>
              <a:ext uri="{FF2B5EF4-FFF2-40B4-BE49-F238E27FC236}">
                <a16:creationId xmlns:a16="http://schemas.microsoft.com/office/drawing/2014/main" id="{1FFAF59A-9045-4DDA-9A86-42085A73B233}"/>
              </a:ext>
            </a:extLst>
          </p:cNvPr>
          <p:cNvPicPr>
            <a:picLocks noChangeAspect="1"/>
          </p:cNvPicPr>
          <p:nvPr/>
        </p:nvPicPr>
        <p:blipFill>
          <a:blip r:embed="rId4"/>
          <a:stretch>
            <a:fillRect/>
          </a:stretch>
        </p:blipFill>
        <p:spPr>
          <a:xfrm>
            <a:off x="5334000" y="1074373"/>
            <a:ext cx="6400800" cy="2339656"/>
          </a:xfrm>
          <a:prstGeom prst="rect">
            <a:avLst/>
          </a:prstGeom>
        </p:spPr>
      </p:pic>
      <p:pic>
        <p:nvPicPr>
          <p:cNvPr id="15" name="Image 14">
            <a:extLst>
              <a:ext uri="{FF2B5EF4-FFF2-40B4-BE49-F238E27FC236}">
                <a16:creationId xmlns:a16="http://schemas.microsoft.com/office/drawing/2014/main" id="{7B72992D-5397-435A-8A9F-F0A232F4262C}"/>
              </a:ext>
            </a:extLst>
          </p:cNvPr>
          <p:cNvPicPr>
            <a:picLocks noChangeAspect="1"/>
          </p:cNvPicPr>
          <p:nvPr/>
        </p:nvPicPr>
        <p:blipFill>
          <a:blip r:embed="rId5"/>
          <a:stretch>
            <a:fillRect/>
          </a:stretch>
        </p:blipFill>
        <p:spPr>
          <a:xfrm>
            <a:off x="153530" y="1438101"/>
            <a:ext cx="4805332" cy="2450052"/>
          </a:xfrm>
          <a:prstGeom prst="rect">
            <a:avLst/>
          </a:prstGeom>
        </p:spPr>
      </p:pic>
      <mc:AlternateContent xmlns:mc="http://schemas.openxmlformats.org/markup-compatibility/2006" xmlns:p14="http://schemas.microsoft.com/office/powerpoint/2010/main">
        <mc:Choice Requires="p14">
          <p:contentPart p14:bwMode="auto" r:id="rId6">
            <p14:nvContentPartPr>
              <p14:cNvPr id="16" name="Encre 15">
                <a:extLst>
                  <a:ext uri="{FF2B5EF4-FFF2-40B4-BE49-F238E27FC236}">
                    <a16:creationId xmlns:a16="http://schemas.microsoft.com/office/drawing/2014/main" id="{8176AC49-9510-4568-AFAD-2791E5691174}"/>
                  </a:ext>
                </a:extLst>
              </p14:cNvPr>
              <p14:cNvContentPartPr/>
              <p14:nvPr/>
            </p14:nvContentPartPr>
            <p14:xfrm>
              <a:off x="2332634" y="5754975"/>
              <a:ext cx="390528" cy="36576"/>
            </p14:xfrm>
          </p:contentPart>
        </mc:Choice>
        <mc:Fallback xmlns="">
          <p:pic>
            <p:nvPicPr>
              <p:cNvPr id="16" name="Encre 15">
                <a:extLst>
                  <a:ext uri="{FF2B5EF4-FFF2-40B4-BE49-F238E27FC236}">
                    <a16:creationId xmlns:a16="http://schemas.microsoft.com/office/drawing/2014/main" id="{8176AC49-9510-4568-AFAD-2791E5691174}"/>
                  </a:ext>
                </a:extLst>
              </p:cNvPr>
              <p:cNvPicPr/>
              <p:nvPr/>
            </p:nvPicPr>
            <p:blipFill>
              <a:blip r:embed="rId7"/>
              <a:stretch>
                <a:fillRect/>
              </a:stretch>
            </p:blipFill>
            <p:spPr>
              <a:xfrm>
                <a:off x="2289722" y="5668575"/>
                <a:ext cx="476640" cy="20908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Encre 21">
                <a:extLst>
                  <a:ext uri="{FF2B5EF4-FFF2-40B4-BE49-F238E27FC236}">
                    <a16:creationId xmlns:a16="http://schemas.microsoft.com/office/drawing/2014/main" id="{7072BF63-F8E6-4ADE-ADF9-9EBF82DE8D3A}"/>
                  </a:ext>
                </a:extLst>
              </p14:cNvPr>
              <p14:cNvContentPartPr/>
              <p14:nvPr/>
            </p14:nvContentPartPr>
            <p14:xfrm>
              <a:off x="8659296" y="2304072"/>
              <a:ext cx="346752" cy="92448"/>
            </p14:xfrm>
          </p:contentPart>
        </mc:Choice>
        <mc:Fallback xmlns="">
          <p:pic>
            <p:nvPicPr>
              <p:cNvPr id="22" name="Encre 21">
                <a:extLst>
                  <a:ext uri="{FF2B5EF4-FFF2-40B4-BE49-F238E27FC236}">
                    <a16:creationId xmlns:a16="http://schemas.microsoft.com/office/drawing/2014/main" id="{7072BF63-F8E6-4ADE-ADF9-9EBF82DE8D3A}"/>
                  </a:ext>
                </a:extLst>
              </p:cNvPr>
              <p:cNvPicPr/>
              <p:nvPr/>
            </p:nvPicPr>
            <p:blipFill>
              <a:blip r:embed="rId9"/>
              <a:stretch>
                <a:fillRect/>
              </a:stretch>
            </p:blipFill>
            <p:spPr>
              <a:xfrm>
                <a:off x="8616096" y="2217960"/>
                <a:ext cx="432864"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Encre 23">
                <a:extLst>
                  <a:ext uri="{FF2B5EF4-FFF2-40B4-BE49-F238E27FC236}">
                    <a16:creationId xmlns:a16="http://schemas.microsoft.com/office/drawing/2014/main" id="{1C46A010-0E06-41FA-BBEC-1BEF5795A94E}"/>
                  </a:ext>
                </a:extLst>
              </p14:cNvPr>
              <p14:cNvContentPartPr/>
              <p14:nvPr/>
            </p14:nvContentPartPr>
            <p14:xfrm>
              <a:off x="9804960" y="2347848"/>
              <a:ext cx="374112" cy="103968"/>
            </p14:xfrm>
          </p:contentPart>
        </mc:Choice>
        <mc:Fallback xmlns="">
          <p:pic>
            <p:nvPicPr>
              <p:cNvPr id="24" name="Encre 23">
                <a:extLst>
                  <a:ext uri="{FF2B5EF4-FFF2-40B4-BE49-F238E27FC236}">
                    <a16:creationId xmlns:a16="http://schemas.microsoft.com/office/drawing/2014/main" id="{1C46A010-0E06-41FA-BBEC-1BEF5795A94E}"/>
                  </a:ext>
                </a:extLst>
              </p:cNvPr>
              <p:cNvPicPr/>
              <p:nvPr/>
            </p:nvPicPr>
            <p:blipFill>
              <a:blip r:embed="rId11"/>
              <a:stretch>
                <a:fillRect/>
              </a:stretch>
            </p:blipFill>
            <p:spPr>
              <a:xfrm>
                <a:off x="9761760" y="2261736"/>
                <a:ext cx="460224"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Encre 26">
                <a:extLst>
                  <a:ext uri="{FF2B5EF4-FFF2-40B4-BE49-F238E27FC236}">
                    <a16:creationId xmlns:a16="http://schemas.microsoft.com/office/drawing/2014/main" id="{0E7E86C6-D79D-4584-B9AB-6C89C86C0B7D}"/>
                  </a:ext>
                </a:extLst>
              </p14:cNvPr>
              <p14:cNvContentPartPr/>
              <p14:nvPr/>
            </p14:nvContentPartPr>
            <p14:xfrm>
              <a:off x="3209472" y="5760072"/>
              <a:ext cx="331776" cy="19584"/>
            </p14:xfrm>
          </p:contentPart>
        </mc:Choice>
        <mc:Fallback xmlns="">
          <p:pic>
            <p:nvPicPr>
              <p:cNvPr id="27" name="Encre 26">
                <a:extLst>
                  <a:ext uri="{FF2B5EF4-FFF2-40B4-BE49-F238E27FC236}">
                    <a16:creationId xmlns:a16="http://schemas.microsoft.com/office/drawing/2014/main" id="{0E7E86C6-D79D-4584-B9AB-6C89C86C0B7D}"/>
                  </a:ext>
                </a:extLst>
              </p:cNvPr>
              <p:cNvPicPr/>
              <p:nvPr/>
            </p:nvPicPr>
            <p:blipFill>
              <a:blip r:embed="rId13"/>
              <a:stretch>
                <a:fillRect/>
              </a:stretch>
            </p:blipFill>
            <p:spPr>
              <a:xfrm>
                <a:off x="3166272" y="5673960"/>
                <a:ext cx="417888" cy="19209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Encre 28">
                <a:extLst>
                  <a:ext uri="{FF2B5EF4-FFF2-40B4-BE49-F238E27FC236}">
                    <a16:creationId xmlns:a16="http://schemas.microsoft.com/office/drawing/2014/main" id="{33B03435-7B5E-48DE-A4EE-144FBEC8D34F}"/>
                  </a:ext>
                </a:extLst>
              </p14:cNvPr>
              <p14:cNvContentPartPr/>
              <p14:nvPr/>
            </p14:nvContentPartPr>
            <p14:xfrm>
              <a:off x="6555168" y="5933448"/>
              <a:ext cx="1017504" cy="194400"/>
            </p14:xfrm>
          </p:contentPart>
        </mc:Choice>
        <mc:Fallback xmlns="">
          <p:pic>
            <p:nvPicPr>
              <p:cNvPr id="29" name="Encre 28">
                <a:extLst>
                  <a:ext uri="{FF2B5EF4-FFF2-40B4-BE49-F238E27FC236}">
                    <a16:creationId xmlns:a16="http://schemas.microsoft.com/office/drawing/2014/main" id="{33B03435-7B5E-48DE-A4EE-144FBEC8D34F}"/>
                  </a:ext>
                </a:extLst>
              </p:cNvPr>
              <p:cNvPicPr/>
              <p:nvPr/>
            </p:nvPicPr>
            <p:blipFill>
              <a:blip r:embed="rId15"/>
              <a:stretch>
                <a:fillRect/>
              </a:stretch>
            </p:blipFill>
            <p:spPr>
              <a:xfrm>
                <a:off x="6501179" y="5825808"/>
                <a:ext cx="1125121"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Encre 29">
                <a:extLst>
                  <a:ext uri="{FF2B5EF4-FFF2-40B4-BE49-F238E27FC236}">
                    <a16:creationId xmlns:a16="http://schemas.microsoft.com/office/drawing/2014/main" id="{04498D4C-B641-4598-B185-FDF48F1DE5E6}"/>
                  </a:ext>
                </a:extLst>
              </p14:cNvPr>
              <p14:cNvContentPartPr/>
              <p14:nvPr/>
            </p14:nvContentPartPr>
            <p14:xfrm>
              <a:off x="9207360" y="2631528"/>
              <a:ext cx="743040" cy="332064"/>
            </p14:xfrm>
          </p:contentPart>
        </mc:Choice>
        <mc:Fallback xmlns="">
          <p:pic>
            <p:nvPicPr>
              <p:cNvPr id="30" name="Encre 29">
                <a:extLst>
                  <a:ext uri="{FF2B5EF4-FFF2-40B4-BE49-F238E27FC236}">
                    <a16:creationId xmlns:a16="http://schemas.microsoft.com/office/drawing/2014/main" id="{04498D4C-B641-4598-B185-FDF48F1DE5E6}"/>
                  </a:ext>
                </a:extLst>
              </p:cNvPr>
              <p:cNvPicPr/>
              <p:nvPr/>
            </p:nvPicPr>
            <p:blipFill>
              <a:blip r:embed="rId17"/>
              <a:stretch>
                <a:fillRect/>
              </a:stretch>
            </p:blipFill>
            <p:spPr>
              <a:xfrm>
                <a:off x="9153746" y="2523598"/>
                <a:ext cx="850628" cy="54756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Encre 30">
                <a:extLst>
                  <a:ext uri="{FF2B5EF4-FFF2-40B4-BE49-F238E27FC236}">
                    <a16:creationId xmlns:a16="http://schemas.microsoft.com/office/drawing/2014/main" id="{F48A4F52-EF51-4419-AB76-4933C21ED65B}"/>
                  </a:ext>
                </a:extLst>
              </p14:cNvPr>
              <p14:cNvContentPartPr/>
              <p14:nvPr/>
            </p14:nvContentPartPr>
            <p14:xfrm>
              <a:off x="10734912" y="2660904"/>
              <a:ext cx="777888" cy="339264"/>
            </p14:xfrm>
          </p:contentPart>
        </mc:Choice>
        <mc:Fallback xmlns="">
          <p:pic>
            <p:nvPicPr>
              <p:cNvPr id="31" name="Encre 30">
                <a:extLst>
                  <a:ext uri="{FF2B5EF4-FFF2-40B4-BE49-F238E27FC236}">
                    <a16:creationId xmlns:a16="http://schemas.microsoft.com/office/drawing/2014/main" id="{F48A4F52-EF51-4419-AB76-4933C21ED65B}"/>
                  </a:ext>
                </a:extLst>
              </p:cNvPr>
              <p:cNvPicPr/>
              <p:nvPr/>
            </p:nvPicPr>
            <p:blipFill>
              <a:blip r:embed="rId19"/>
              <a:stretch>
                <a:fillRect/>
              </a:stretch>
            </p:blipFill>
            <p:spPr>
              <a:xfrm>
                <a:off x="10680917" y="2552973"/>
                <a:ext cx="885518" cy="55476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Encre 31">
                <a:extLst>
                  <a:ext uri="{FF2B5EF4-FFF2-40B4-BE49-F238E27FC236}">
                    <a16:creationId xmlns:a16="http://schemas.microsoft.com/office/drawing/2014/main" id="{2505B284-A102-4625-978A-2A175A471964}"/>
                  </a:ext>
                </a:extLst>
              </p14:cNvPr>
              <p14:cNvContentPartPr/>
              <p14:nvPr/>
            </p14:nvContentPartPr>
            <p14:xfrm>
              <a:off x="8055360" y="5961384"/>
              <a:ext cx="888768" cy="248256"/>
            </p14:xfrm>
          </p:contentPart>
        </mc:Choice>
        <mc:Fallback xmlns="">
          <p:pic>
            <p:nvPicPr>
              <p:cNvPr id="32" name="Encre 31">
                <a:extLst>
                  <a:ext uri="{FF2B5EF4-FFF2-40B4-BE49-F238E27FC236}">
                    <a16:creationId xmlns:a16="http://schemas.microsoft.com/office/drawing/2014/main" id="{2505B284-A102-4625-978A-2A175A471964}"/>
                  </a:ext>
                </a:extLst>
              </p:cNvPr>
              <p:cNvPicPr/>
              <p:nvPr/>
            </p:nvPicPr>
            <p:blipFill>
              <a:blip r:embed="rId21"/>
              <a:stretch>
                <a:fillRect/>
              </a:stretch>
            </p:blipFill>
            <p:spPr>
              <a:xfrm>
                <a:off x="8001724" y="5853447"/>
                <a:ext cx="996399" cy="46377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Encre 32">
                <a:extLst>
                  <a:ext uri="{FF2B5EF4-FFF2-40B4-BE49-F238E27FC236}">
                    <a16:creationId xmlns:a16="http://schemas.microsoft.com/office/drawing/2014/main" id="{3B2F7EC7-6091-408A-A86B-414FEB67E7C6}"/>
                  </a:ext>
                </a:extLst>
              </p14:cNvPr>
              <p14:cNvContentPartPr/>
              <p14:nvPr/>
            </p14:nvContentPartPr>
            <p14:xfrm>
              <a:off x="6756480" y="6335208"/>
              <a:ext cx="980928" cy="171936"/>
            </p14:xfrm>
          </p:contentPart>
        </mc:Choice>
        <mc:Fallback xmlns="">
          <p:pic>
            <p:nvPicPr>
              <p:cNvPr id="33" name="Encre 32">
                <a:extLst>
                  <a:ext uri="{FF2B5EF4-FFF2-40B4-BE49-F238E27FC236}">
                    <a16:creationId xmlns:a16="http://schemas.microsoft.com/office/drawing/2014/main" id="{3B2F7EC7-6091-408A-A86B-414FEB67E7C6}"/>
                  </a:ext>
                </a:extLst>
              </p:cNvPr>
              <p:cNvPicPr/>
              <p:nvPr/>
            </p:nvPicPr>
            <p:blipFill>
              <a:blip r:embed="rId23"/>
              <a:stretch>
                <a:fillRect/>
              </a:stretch>
            </p:blipFill>
            <p:spPr>
              <a:xfrm>
                <a:off x="6702484" y="6227298"/>
                <a:ext cx="1088560" cy="38739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Encre 33">
                <a:extLst>
                  <a:ext uri="{FF2B5EF4-FFF2-40B4-BE49-F238E27FC236}">
                    <a16:creationId xmlns:a16="http://schemas.microsoft.com/office/drawing/2014/main" id="{DCC2FECF-641B-4777-BAD1-729918DC5F7A}"/>
                  </a:ext>
                </a:extLst>
              </p14:cNvPr>
              <p14:cNvContentPartPr/>
              <p14:nvPr/>
            </p14:nvContentPartPr>
            <p14:xfrm>
              <a:off x="6893856" y="3117096"/>
              <a:ext cx="825696" cy="248256"/>
            </p14:xfrm>
          </p:contentPart>
        </mc:Choice>
        <mc:Fallback xmlns="">
          <p:pic>
            <p:nvPicPr>
              <p:cNvPr id="34" name="Encre 33">
                <a:extLst>
                  <a:ext uri="{FF2B5EF4-FFF2-40B4-BE49-F238E27FC236}">
                    <a16:creationId xmlns:a16="http://schemas.microsoft.com/office/drawing/2014/main" id="{DCC2FECF-641B-4777-BAD1-729918DC5F7A}"/>
                  </a:ext>
                </a:extLst>
              </p:cNvPr>
              <p:cNvPicPr/>
              <p:nvPr/>
            </p:nvPicPr>
            <p:blipFill>
              <a:blip r:embed="rId25"/>
              <a:stretch>
                <a:fillRect/>
              </a:stretch>
            </p:blipFill>
            <p:spPr>
              <a:xfrm>
                <a:off x="6839889" y="3009159"/>
                <a:ext cx="933270" cy="4637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Encre 34">
                <a:extLst>
                  <a:ext uri="{FF2B5EF4-FFF2-40B4-BE49-F238E27FC236}">
                    <a16:creationId xmlns:a16="http://schemas.microsoft.com/office/drawing/2014/main" id="{EB1E0573-4728-423A-ABD1-1E8FD483EF72}"/>
                  </a:ext>
                </a:extLst>
              </p14:cNvPr>
              <p14:cNvContentPartPr/>
              <p14:nvPr/>
            </p14:nvContentPartPr>
            <p14:xfrm>
              <a:off x="7168896" y="6473448"/>
              <a:ext cx="291744" cy="28224"/>
            </p14:xfrm>
          </p:contentPart>
        </mc:Choice>
        <mc:Fallback xmlns="">
          <p:pic>
            <p:nvPicPr>
              <p:cNvPr id="35" name="Encre 34">
                <a:extLst>
                  <a:ext uri="{FF2B5EF4-FFF2-40B4-BE49-F238E27FC236}">
                    <a16:creationId xmlns:a16="http://schemas.microsoft.com/office/drawing/2014/main" id="{EB1E0573-4728-423A-ABD1-1E8FD483EF72}"/>
                  </a:ext>
                </a:extLst>
              </p:cNvPr>
              <p:cNvPicPr/>
              <p:nvPr/>
            </p:nvPicPr>
            <p:blipFill>
              <a:blip r:embed="rId27"/>
              <a:stretch>
                <a:fillRect/>
              </a:stretch>
            </p:blipFill>
            <p:spPr>
              <a:xfrm>
                <a:off x="7125696" y="6387048"/>
                <a:ext cx="377856" cy="20073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Encre 35">
                <a:extLst>
                  <a:ext uri="{FF2B5EF4-FFF2-40B4-BE49-F238E27FC236}">
                    <a16:creationId xmlns:a16="http://schemas.microsoft.com/office/drawing/2014/main" id="{E0F1BF09-5331-4CFE-A099-8D1AABC9282A}"/>
                  </a:ext>
                </a:extLst>
              </p14:cNvPr>
              <p14:cNvContentPartPr/>
              <p14:nvPr/>
            </p14:nvContentPartPr>
            <p14:xfrm>
              <a:off x="7059168" y="3342600"/>
              <a:ext cx="611712" cy="22464"/>
            </p14:xfrm>
          </p:contentPart>
        </mc:Choice>
        <mc:Fallback xmlns="">
          <p:pic>
            <p:nvPicPr>
              <p:cNvPr id="36" name="Encre 35">
                <a:extLst>
                  <a:ext uri="{FF2B5EF4-FFF2-40B4-BE49-F238E27FC236}">
                    <a16:creationId xmlns:a16="http://schemas.microsoft.com/office/drawing/2014/main" id="{E0F1BF09-5331-4CFE-A099-8D1AABC9282A}"/>
                  </a:ext>
                </a:extLst>
              </p:cNvPr>
              <p:cNvPicPr/>
              <p:nvPr/>
            </p:nvPicPr>
            <p:blipFill>
              <a:blip r:embed="rId29"/>
              <a:stretch>
                <a:fillRect/>
              </a:stretch>
            </p:blipFill>
            <p:spPr>
              <a:xfrm>
                <a:off x="7005193" y="3237300"/>
                <a:ext cx="719301" cy="232713"/>
              </a:xfrm>
              <a:prstGeom prst="rect">
                <a:avLst/>
              </a:prstGeom>
            </p:spPr>
          </p:pic>
        </mc:Fallback>
      </mc:AlternateContent>
    </p:spTree>
    <p:extLst>
      <p:ext uri="{BB962C8B-B14F-4D97-AF65-F5344CB8AC3E}">
        <p14:creationId xmlns:p14="http://schemas.microsoft.com/office/powerpoint/2010/main" val="1841021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762000" y="392512"/>
            <a:ext cx="10515600" cy="659048"/>
          </a:xfrm>
        </p:spPr>
        <p:txBody>
          <a:bodyPr>
            <a:normAutofit fontScale="90000"/>
          </a:bodyPr>
          <a:lstStyle/>
          <a:p>
            <a:br>
              <a:rPr lang="fr-FR" sz="3600" b="1" dirty="0">
                <a:solidFill>
                  <a:schemeClr val="accent5"/>
                </a:solidFill>
              </a:rPr>
            </a:br>
            <a:r>
              <a:rPr lang="fr-FR" sz="3100" b="1" dirty="0">
                <a:solidFill>
                  <a:schemeClr val="accent5"/>
                </a:solidFill>
              </a:rPr>
              <a:t>Définitions concernant le cercle et la sphère dans les éléments d’Euclide :</a:t>
            </a:r>
            <a:br>
              <a:rPr lang="fr-FR" sz="3100" dirty="0"/>
            </a:br>
            <a:endParaRPr lang="fr-FR" sz="3100" dirty="0"/>
          </a:p>
        </p:txBody>
      </p:sp>
      <p:pic>
        <p:nvPicPr>
          <p:cNvPr id="5" name="Espace réservé du contenu 4">
            <a:extLst>
              <a:ext uri="{FF2B5EF4-FFF2-40B4-BE49-F238E27FC236}">
                <a16:creationId xmlns:a16="http://schemas.microsoft.com/office/drawing/2014/main" id="{9E9BF509-FADC-48C2-AC3D-30164C78CFE0}"/>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20549" y="1411670"/>
            <a:ext cx="4938945" cy="1743769"/>
          </a:xfrm>
          <a:prstGeom prst="rect">
            <a:avLst/>
          </a:prstGeom>
          <a:noFill/>
          <a:ln>
            <a:noFill/>
          </a:ln>
        </p:spPr>
      </p:pic>
      <p:pic>
        <p:nvPicPr>
          <p:cNvPr id="6" name="Espace réservé du contenu 5">
            <a:extLst>
              <a:ext uri="{FF2B5EF4-FFF2-40B4-BE49-F238E27FC236}">
                <a16:creationId xmlns:a16="http://schemas.microsoft.com/office/drawing/2014/main" id="{717844FC-D50E-40CE-9E3D-C609CEDAB7EF}"/>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93520" y="1411670"/>
            <a:ext cx="4211807" cy="1743769"/>
          </a:xfrm>
          <a:prstGeom prst="rect">
            <a:avLst/>
          </a:prstGeom>
          <a:noFill/>
          <a:ln>
            <a:noFill/>
          </a:ln>
        </p:spPr>
      </p:pic>
      <p:pic>
        <p:nvPicPr>
          <p:cNvPr id="7" name="Image 6">
            <a:extLst>
              <a:ext uri="{FF2B5EF4-FFF2-40B4-BE49-F238E27FC236}">
                <a16:creationId xmlns:a16="http://schemas.microsoft.com/office/drawing/2014/main" id="{28AF9AA5-5A9B-4EFD-8E35-490CE287DC84}"/>
              </a:ext>
            </a:extLst>
          </p:cNvPr>
          <p:cNvPicPr>
            <a:picLocks noChangeAspect="1"/>
          </p:cNvPicPr>
          <p:nvPr/>
        </p:nvPicPr>
        <p:blipFill>
          <a:blip r:embed="rId4"/>
          <a:stretch>
            <a:fillRect/>
          </a:stretch>
        </p:blipFill>
        <p:spPr>
          <a:xfrm>
            <a:off x="1921305" y="5618151"/>
            <a:ext cx="7929994" cy="561210"/>
          </a:xfrm>
          <a:prstGeom prst="rect">
            <a:avLst/>
          </a:prstGeom>
        </p:spPr>
      </p:pic>
      <p:sp>
        <p:nvSpPr>
          <p:cNvPr id="9" name="Rectangle 8">
            <a:extLst>
              <a:ext uri="{FF2B5EF4-FFF2-40B4-BE49-F238E27FC236}">
                <a16:creationId xmlns:a16="http://schemas.microsoft.com/office/drawing/2014/main" id="{8226A622-08DC-4FD1-AE08-7707AB362C15}"/>
              </a:ext>
            </a:extLst>
          </p:cNvPr>
          <p:cNvSpPr/>
          <p:nvPr/>
        </p:nvSpPr>
        <p:spPr>
          <a:xfrm>
            <a:off x="379613" y="1740854"/>
            <a:ext cx="789640" cy="369332"/>
          </a:xfrm>
          <a:prstGeom prst="rect">
            <a:avLst/>
          </a:prstGeom>
        </p:spPr>
        <p:txBody>
          <a:bodyPr wrap="none">
            <a:spAutoFit/>
          </a:bodyPr>
          <a:lstStyle/>
          <a:p>
            <a:r>
              <a:rPr lang="fr-FR" b="1" dirty="0">
                <a:solidFill>
                  <a:schemeClr val="accent5"/>
                </a:solidFill>
              </a:rPr>
              <a:t>livre V</a:t>
            </a:r>
            <a:endParaRPr lang="fr-FR" dirty="0"/>
          </a:p>
        </p:txBody>
      </p:sp>
      <p:sp>
        <p:nvSpPr>
          <p:cNvPr id="10" name="Rectangle 9">
            <a:extLst>
              <a:ext uri="{FF2B5EF4-FFF2-40B4-BE49-F238E27FC236}">
                <a16:creationId xmlns:a16="http://schemas.microsoft.com/office/drawing/2014/main" id="{5518A8F1-7430-44C8-9A9D-5D125E32BDA3}"/>
              </a:ext>
            </a:extLst>
          </p:cNvPr>
          <p:cNvSpPr/>
          <p:nvPr/>
        </p:nvSpPr>
        <p:spPr>
          <a:xfrm>
            <a:off x="379613" y="3968305"/>
            <a:ext cx="840936" cy="369332"/>
          </a:xfrm>
          <a:prstGeom prst="rect">
            <a:avLst/>
          </a:prstGeom>
        </p:spPr>
        <p:txBody>
          <a:bodyPr wrap="none">
            <a:spAutoFit/>
          </a:bodyPr>
          <a:lstStyle/>
          <a:p>
            <a:r>
              <a:rPr lang="fr-FR" b="1" dirty="0">
                <a:solidFill>
                  <a:schemeClr val="accent5"/>
                </a:solidFill>
              </a:rPr>
              <a:t>livre XI</a:t>
            </a:r>
            <a:endParaRPr lang="fr-FR" dirty="0"/>
          </a:p>
        </p:txBody>
      </p:sp>
      <p:pic>
        <p:nvPicPr>
          <p:cNvPr id="4" name="Image 3">
            <a:extLst>
              <a:ext uri="{FF2B5EF4-FFF2-40B4-BE49-F238E27FC236}">
                <a16:creationId xmlns:a16="http://schemas.microsoft.com/office/drawing/2014/main" id="{1AC4F0D0-D6EB-415F-9547-38A300F4CCE1}"/>
              </a:ext>
            </a:extLst>
          </p:cNvPr>
          <p:cNvPicPr>
            <a:picLocks noChangeAspect="1"/>
          </p:cNvPicPr>
          <p:nvPr/>
        </p:nvPicPr>
        <p:blipFill>
          <a:blip r:embed="rId5"/>
          <a:stretch>
            <a:fillRect/>
          </a:stretch>
        </p:blipFill>
        <p:spPr>
          <a:xfrm>
            <a:off x="1921305" y="3702562"/>
            <a:ext cx="7929994" cy="1649071"/>
          </a:xfrm>
          <a:prstGeom prst="rect">
            <a:avLst/>
          </a:prstGeom>
        </p:spPr>
      </p:pic>
    </p:spTree>
    <p:extLst>
      <p:ext uri="{BB962C8B-B14F-4D97-AF65-F5344CB8AC3E}">
        <p14:creationId xmlns:p14="http://schemas.microsoft.com/office/powerpoint/2010/main" val="394903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838200" y="365125"/>
            <a:ext cx="10648950" cy="682625"/>
          </a:xfrm>
        </p:spPr>
        <p:txBody>
          <a:bodyPr>
            <a:normAutofit/>
          </a:bodyPr>
          <a:lstStyle/>
          <a:p>
            <a:r>
              <a:rPr lang="fr-FR" sz="2400" b="1" dirty="0">
                <a:solidFill>
                  <a:schemeClr val="accent5"/>
                </a:solidFill>
              </a:rPr>
              <a:t>Deux exemples pour comprendre la théorie des proportions, chez Euclide :</a:t>
            </a:r>
            <a:endParaRPr lang="fr-FR" sz="2400" dirty="0"/>
          </a:p>
        </p:txBody>
      </p:sp>
      <p:pic>
        <p:nvPicPr>
          <p:cNvPr id="6" name="Image 5">
            <a:extLst>
              <a:ext uri="{FF2B5EF4-FFF2-40B4-BE49-F238E27FC236}">
                <a16:creationId xmlns:a16="http://schemas.microsoft.com/office/drawing/2014/main" id="{23407DE0-AAFA-4595-A810-DC4778A50B3E}"/>
              </a:ext>
            </a:extLst>
          </p:cNvPr>
          <p:cNvPicPr>
            <a:picLocks noChangeAspect="1"/>
          </p:cNvPicPr>
          <p:nvPr/>
        </p:nvPicPr>
        <p:blipFill>
          <a:blip r:embed="rId2"/>
          <a:stretch>
            <a:fillRect/>
          </a:stretch>
        </p:blipFill>
        <p:spPr>
          <a:xfrm>
            <a:off x="7308081" y="1651247"/>
            <a:ext cx="3387478" cy="3387478"/>
          </a:xfrm>
          <a:prstGeom prst="rect">
            <a:avLst/>
          </a:prstGeom>
        </p:spPr>
      </p:pic>
      <p:sp>
        <p:nvSpPr>
          <p:cNvPr id="8" name="Espace réservé du contenu 7">
            <a:extLst>
              <a:ext uri="{FF2B5EF4-FFF2-40B4-BE49-F238E27FC236}">
                <a16:creationId xmlns:a16="http://schemas.microsoft.com/office/drawing/2014/main" id="{99EFA245-B57C-45AA-9444-E75AE5F112A5}"/>
              </a:ext>
            </a:extLst>
          </p:cNvPr>
          <p:cNvSpPr>
            <a:spLocks noGrp="1"/>
          </p:cNvSpPr>
          <p:nvPr>
            <p:ph idx="1"/>
          </p:nvPr>
        </p:nvSpPr>
        <p:spPr>
          <a:xfrm>
            <a:off x="958788" y="1253331"/>
            <a:ext cx="6349293" cy="5004594"/>
          </a:xfrm>
        </p:spPr>
        <p:txBody>
          <a:bodyPr>
            <a:normAutofit fontScale="25000" lnSpcReduction="20000"/>
          </a:bodyPr>
          <a:lstStyle/>
          <a:p>
            <a:r>
              <a:rPr lang="fr-FR" sz="6400" dirty="0"/>
              <a:t>Les grandeurs a et b sont de même nature ; ce sont des droites.</a:t>
            </a:r>
          </a:p>
          <a:p>
            <a:r>
              <a:rPr lang="fr-FR" sz="6400" dirty="0"/>
              <a:t>Les grandeurs A et B sont, aussi, de même nature ; ce sont des surfaces.</a:t>
            </a:r>
          </a:p>
          <a:p>
            <a:endParaRPr lang="fr-FR" sz="55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sz="6400" i="1" dirty="0"/>
              <a:t>La notation A : B :: a : b  est celle utilisée au XVIIe siècle,                                           elle signifie que  A est à B comme a est à b,                                                                           ou encore qu’il y a une identité de rapport (</a:t>
            </a:r>
            <a:r>
              <a:rPr lang="fr-FR" sz="6400" i="1" dirty="0">
                <a:latin typeface="Symbol" panose="05050102010706020507" pitchFamily="18" charset="2"/>
              </a:rPr>
              <a:t>logos</a:t>
            </a:r>
            <a:r>
              <a:rPr lang="fr-FR" sz="6400" i="1" dirty="0"/>
              <a:t>) entre ces quatre grandeurs.</a:t>
            </a:r>
          </a:p>
          <a:p>
            <a:r>
              <a:rPr lang="fr-FR" sz="6400" i="1" dirty="0"/>
              <a:t>Dans l’exemple de gauche, a = 2 b  donc les grandeurs a et b                                  sont commensurables ainsi que les grandeurs A et B.                                                           On pourrait aussi écrire a : b :: 2 : 1 ou encore A : B :: 2 : 1.</a:t>
            </a:r>
          </a:p>
          <a:p>
            <a:r>
              <a:rPr lang="fr-FR" sz="6400" i="1" dirty="0"/>
              <a:t>Dans l’exemple de droite, a est la diagonale du carré B.                                          Donc les grandeurs a et b sont incommensurables ainsi que les grandeurs A et B.</a:t>
            </a:r>
          </a:p>
        </p:txBody>
      </p:sp>
      <p:pic>
        <p:nvPicPr>
          <p:cNvPr id="10" name="Image 9">
            <a:extLst>
              <a:ext uri="{FF2B5EF4-FFF2-40B4-BE49-F238E27FC236}">
                <a16:creationId xmlns:a16="http://schemas.microsoft.com/office/drawing/2014/main" id="{34E30241-7AD1-4162-B8A5-C44B35FFD8A3}"/>
              </a:ext>
            </a:extLst>
          </p:cNvPr>
          <p:cNvPicPr>
            <a:picLocks noChangeAspect="1"/>
          </p:cNvPicPr>
          <p:nvPr/>
        </p:nvPicPr>
        <p:blipFill rotWithShape="1">
          <a:blip r:embed="rId3"/>
          <a:srcRect t="22957" b="32079"/>
          <a:stretch/>
        </p:blipFill>
        <p:spPr>
          <a:xfrm>
            <a:off x="2040755" y="2266950"/>
            <a:ext cx="4224829" cy="1581150"/>
          </a:xfrm>
          <a:prstGeom prst="rect">
            <a:avLst/>
          </a:prstGeom>
        </p:spPr>
      </p:pic>
    </p:spTree>
    <p:extLst>
      <p:ext uri="{BB962C8B-B14F-4D97-AF65-F5344CB8AC3E}">
        <p14:creationId xmlns:p14="http://schemas.microsoft.com/office/powerpoint/2010/main" val="26994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838200" y="365125"/>
            <a:ext cx="10648950" cy="682625"/>
          </a:xfrm>
        </p:spPr>
        <p:txBody>
          <a:bodyPr>
            <a:normAutofit/>
          </a:bodyPr>
          <a:lstStyle/>
          <a:p>
            <a:r>
              <a:rPr lang="fr-FR" sz="2400" b="1" dirty="0">
                <a:solidFill>
                  <a:schemeClr val="accent5"/>
                </a:solidFill>
              </a:rPr>
              <a:t>Euclide, Livre XII, proposition 1 :</a:t>
            </a:r>
            <a:endParaRPr lang="fr-FR" sz="2400" dirty="0"/>
          </a:p>
        </p:txBody>
      </p:sp>
      <p:pic>
        <p:nvPicPr>
          <p:cNvPr id="7" name="Image 6">
            <a:extLst>
              <a:ext uri="{FF2B5EF4-FFF2-40B4-BE49-F238E27FC236}">
                <a16:creationId xmlns:a16="http://schemas.microsoft.com/office/drawing/2014/main" id="{1D5C2384-6156-46E6-8588-E2337F3D3DE9}"/>
              </a:ext>
            </a:extLst>
          </p:cNvPr>
          <p:cNvPicPr>
            <a:picLocks noChangeAspect="1"/>
          </p:cNvPicPr>
          <p:nvPr/>
        </p:nvPicPr>
        <p:blipFill>
          <a:blip r:embed="rId2"/>
          <a:stretch>
            <a:fillRect/>
          </a:stretch>
        </p:blipFill>
        <p:spPr>
          <a:xfrm>
            <a:off x="2032986" y="1153098"/>
            <a:ext cx="7396856" cy="4923632"/>
          </a:xfrm>
          <a:prstGeom prst="rect">
            <a:avLst/>
          </a:prstGeom>
        </p:spPr>
      </p:pic>
    </p:spTree>
    <p:extLst>
      <p:ext uri="{BB962C8B-B14F-4D97-AF65-F5344CB8AC3E}">
        <p14:creationId xmlns:p14="http://schemas.microsoft.com/office/powerpoint/2010/main" val="154845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838200" y="365125"/>
            <a:ext cx="10648950" cy="682625"/>
          </a:xfrm>
        </p:spPr>
        <p:txBody>
          <a:bodyPr>
            <a:normAutofit/>
          </a:bodyPr>
          <a:lstStyle/>
          <a:p>
            <a:r>
              <a:rPr lang="fr-FR" sz="2400" b="1" dirty="0">
                <a:solidFill>
                  <a:schemeClr val="accent5"/>
                </a:solidFill>
              </a:rPr>
              <a:t>Euclide, Livre XII, proposition 2 :</a:t>
            </a:r>
            <a:endParaRPr lang="fr-FR" sz="2400" dirty="0"/>
          </a:p>
        </p:txBody>
      </p:sp>
      <p:pic>
        <p:nvPicPr>
          <p:cNvPr id="5" name="Image 4">
            <a:extLst>
              <a:ext uri="{FF2B5EF4-FFF2-40B4-BE49-F238E27FC236}">
                <a16:creationId xmlns:a16="http://schemas.microsoft.com/office/drawing/2014/main" id="{D6E0AC2D-90A0-4CD5-8D8E-16C0A4778B58}"/>
              </a:ext>
            </a:extLst>
          </p:cNvPr>
          <p:cNvPicPr>
            <a:picLocks noChangeAspect="1"/>
          </p:cNvPicPr>
          <p:nvPr/>
        </p:nvPicPr>
        <p:blipFill>
          <a:blip r:embed="rId2"/>
          <a:stretch>
            <a:fillRect/>
          </a:stretch>
        </p:blipFill>
        <p:spPr>
          <a:xfrm>
            <a:off x="3566813" y="2554273"/>
            <a:ext cx="4729461" cy="3597799"/>
          </a:xfrm>
          <a:prstGeom prst="rect">
            <a:avLst/>
          </a:prstGeom>
        </p:spPr>
      </p:pic>
      <p:pic>
        <p:nvPicPr>
          <p:cNvPr id="6" name="Image 5">
            <a:extLst>
              <a:ext uri="{FF2B5EF4-FFF2-40B4-BE49-F238E27FC236}">
                <a16:creationId xmlns:a16="http://schemas.microsoft.com/office/drawing/2014/main" id="{14936D76-6CEB-4B22-950B-9EF47F63DC48}"/>
              </a:ext>
            </a:extLst>
          </p:cNvPr>
          <p:cNvPicPr>
            <a:picLocks noChangeAspect="1"/>
          </p:cNvPicPr>
          <p:nvPr/>
        </p:nvPicPr>
        <p:blipFill>
          <a:blip r:embed="rId3"/>
          <a:stretch>
            <a:fillRect/>
          </a:stretch>
        </p:blipFill>
        <p:spPr>
          <a:xfrm>
            <a:off x="2352583" y="1047750"/>
            <a:ext cx="6949689" cy="1369503"/>
          </a:xfrm>
          <a:prstGeom prst="rect">
            <a:avLst/>
          </a:prstGeom>
        </p:spPr>
      </p:pic>
    </p:spTree>
    <p:extLst>
      <p:ext uri="{BB962C8B-B14F-4D97-AF65-F5344CB8AC3E}">
        <p14:creationId xmlns:p14="http://schemas.microsoft.com/office/powerpoint/2010/main" val="2763508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5">
            <a:extLst>
              <a:ext uri="{FF2B5EF4-FFF2-40B4-BE49-F238E27FC236}">
                <a16:creationId xmlns:a16="http://schemas.microsoft.com/office/drawing/2014/main" id="{63531D5E-7758-4EB8-809D-31921BE95D4C}"/>
              </a:ext>
            </a:extLst>
          </p:cNvPr>
          <p:cNvPicPr>
            <a:picLocks noGrp="1" noChangeAspect="1"/>
          </p:cNvPicPr>
          <p:nvPr>
            <p:ph idx="1"/>
          </p:nvPr>
        </p:nvPicPr>
        <p:blipFill>
          <a:blip r:embed="rId2"/>
          <a:stretch>
            <a:fillRect/>
          </a:stretch>
        </p:blipFill>
        <p:spPr>
          <a:xfrm>
            <a:off x="4850119" y="643466"/>
            <a:ext cx="6635093" cy="5568739"/>
          </a:xfrm>
          <a:prstGeom prst="rect">
            <a:avLst/>
          </a:prstGeom>
        </p:spPr>
      </p:pic>
      <p:sp>
        <p:nvSpPr>
          <p:cNvPr id="12" name="Down Arrow 7">
            <a:extLst>
              <a:ext uri="{FF2B5EF4-FFF2-40B4-BE49-F238E27FC236}">
                <a16:creationId xmlns:a16="http://schemas.microsoft.com/office/drawing/2014/main" id="{D4771268-CB57-404A-9271-370EB28F60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dirty="0">
                <a:solidFill>
                  <a:schemeClr val="bg1"/>
                </a:solidFill>
                <a:latin typeface="+mj-lt"/>
                <a:ea typeface="+mj-ea"/>
                <a:cs typeface="+mj-cs"/>
              </a:rPr>
              <a:t>La </a:t>
            </a:r>
            <a:r>
              <a:rPr lang="en-US" sz="2800" b="1" kern="1200" dirty="0" err="1">
                <a:solidFill>
                  <a:schemeClr val="bg1"/>
                </a:solidFill>
                <a:latin typeface="+mj-lt"/>
                <a:ea typeface="+mj-ea"/>
                <a:cs typeface="+mj-cs"/>
              </a:rPr>
              <a:t>méthode</a:t>
            </a:r>
            <a:r>
              <a:rPr lang="en-US" sz="2800" b="1" kern="1200" dirty="0">
                <a:solidFill>
                  <a:schemeClr val="bg1"/>
                </a:solidFill>
                <a:latin typeface="+mj-lt"/>
                <a:ea typeface="+mj-ea"/>
                <a:cs typeface="+mj-cs"/>
              </a:rPr>
              <a:t> </a:t>
            </a:r>
            <a:r>
              <a:rPr lang="en-US" sz="2800" b="1" kern="1200" dirty="0" err="1">
                <a:solidFill>
                  <a:schemeClr val="bg1"/>
                </a:solidFill>
                <a:latin typeface="+mj-lt"/>
                <a:ea typeface="+mj-ea"/>
                <a:cs typeface="+mj-cs"/>
              </a:rPr>
              <a:t>d’exhaustion</a:t>
            </a:r>
            <a:r>
              <a:rPr lang="en-US" sz="2800" b="1" kern="1200" dirty="0">
                <a:solidFill>
                  <a:schemeClr val="bg1"/>
                </a:solidFill>
                <a:latin typeface="+mj-lt"/>
                <a:ea typeface="+mj-ea"/>
                <a:cs typeface="+mj-cs"/>
              </a:rPr>
              <a:t>  </a:t>
            </a:r>
            <a:r>
              <a:rPr lang="en-US" sz="2800" b="1" kern="1200" dirty="0" err="1">
                <a:solidFill>
                  <a:schemeClr val="bg1"/>
                </a:solidFill>
                <a:latin typeface="+mj-lt"/>
                <a:ea typeface="+mj-ea"/>
                <a:cs typeface="+mj-cs"/>
              </a:rPr>
              <a:t>Euclide</a:t>
            </a:r>
            <a:r>
              <a:rPr lang="en-US" sz="2800" b="1" kern="1200" dirty="0">
                <a:solidFill>
                  <a:schemeClr val="bg1"/>
                </a:solidFill>
                <a:latin typeface="+mj-lt"/>
                <a:ea typeface="+mj-ea"/>
                <a:cs typeface="+mj-cs"/>
              </a:rPr>
              <a:t>, Livre X, proposition 1 :</a:t>
            </a:r>
            <a:endParaRPr lang="en-US" sz="2800" kern="1200" dirty="0">
              <a:solidFill>
                <a:schemeClr val="bg1"/>
              </a:solidFill>
              <a:latin typeface="+mj-lt"/>
              <a:ea typeface="+mj-ea"/>
              <a:cs typeface="+mj-cs"/>
            </a:endParaRPr>
          </a:p>
        </p:txBody>
      </p:sp>
    </p:spTree>
    <p:extLst>
      <p:ext uri="{BB962C8B-B14F-4D97-AF65-F5344CB8AC3E}">
        <p14:creationId xmlns:p14="http://schemas.microsoft.com/office/powerpoint/2010/main" val="190975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88AB56-9964-4211-B9FD-8C4AECBFFDD5}"/>
              </a:ext>
            </a:extLst>
          </p:cNvPr>
          <p:cNvSpPr/>
          <p:nvPr/>
        </p:nvSpPr>
        <p:spPr>
          <a:xfrm>
            <a:off x="6489468" y="268002"/>
            <a:ext cx="3621663" cy="584775"/>
          </a:xfrm>
          <a:prstGeom prst="rect">
            <a:avLst/>
          </a:prstGeom>
        </p:spPr>
        <p:txBody>
          <a:bodyPr wrap="square">
            <a:spAutoFit/>
          </a:bodyPr>
          <a:lstStyle/>
          <a:p>
            <a:r>
              <a:rPr lang="fr-FR" sz="3200" i="1" dirty="0">
                <a:latin typeface="AR BERKLEY" panose="02000000000000000000" pitchFamily="2" charset="0"/>
              </a:rPr>
              <a:t>Quelques Pi-treries</a:t>
            </a:r>
          </a:p>
        </p:txBody>
      </p:sp>
      <p:pic>
        <p:nvPicPr>
          <p:cNvPr id="5" name="Média en ligne 4">
            <a:hlinkClick r:id="" action="ppaction://media"/>
            <a:extLst>
              <a:ext uri="{FF2B5EF4-FFF2-40B4-BE49-F238E27FC236}">
                <a16:creationId xmlns:a16="http://schemas.microsoft.com/office/drawing/2014/main" id="{6CD2F467-D86F-439D-BC6F-42730810F3B9}"/>
              </a:ext>
            </a:extLst>
          </p:cNvPr>
          <p:cNvPicPr>
            <a:picLocks noRot="1" noChangeAspect="1"/>
          </p:cNvPicPr>
          <p:nvPr>
            <a:videoFile r:link="rId1"/>
          </p:nvPr>
        </p:nvPicPr>
        <p:blipFill>
          <a:blip r:embed="rId4"/>
          <a:stretch>
            <a:fillRect/>
          </a:stretch>
        </p:blipFill>
        <p:spPr>
          <a:xfrm>
            <a:off x="236527" y="628392"/>
            <a:ext cx="3458780" cy="2594086"/>
          </a:xfrm>
          <a:prstGeom prst="rect">
            <a:avLst/>
          </a:prstGeom>
        </p:spPr>
      </p:pic>
      <p:pic>
        <p:nvPicPr>
          <p:cNvPr id="7" name="Média en ligne 6">
            <a:hlinkClick r:id="" action="ppaction://media"/>
            <a:extLst>
              <a:ext uri="{FF2B5EF4-FFF2-40B4-BE49-F238E27FC236}">
                <a16:creationId xmlns:a16="http://schemas.microsoft.com/office/drawing/2014/main" id="{26736E26-6649-49DE-8B82-3FCEA4D298D6}"/>
              </a:ext>
            </a:extLst>
          </p:cNvPr>
          <p:cNvPicPr>
            <a:picLocks noRot="1" noChangeAspect="1"/>
          </p:cNvPicPr>
          <p:nvPr>
            <a:videoFile r:link="rId2"/>
          </p:nvPr>
        </p:nvPicPr>
        <p:blipFill>
          <a:blip r:embed="rId5"/>
          <a:stretch>
            <a:fillRect/>
          </a:stretch>
        </p:blipFill>
        <p:spPr>
          <a:xfrm>
            <a:off x="4442310" y="1021848"/>
            <a:ext cx="7513163" cy="5634871"/>
          </a:xfrm>
          <a:prstGeom prst="rect">
            <a:avLst/>
          </a:prstGeom>
        </p:spPr>
      </p:pic>
      <p:pic>
        <p:nvPicPr>
          <p:cNvPr id="11" name="Image 10">
            <a:extLst>
              <a:ext uri="{FF2B5EF4-FFF2-40B4-BE49-F238E27FC236}">
                <a16:creationId xmlns:a16="http://schemas.microsoft.com/office/drawing/2014/main" id="{5CBA4C1D-1C0F-4CE1-96EA-E7C099552CBA}"/>
              </a:ext>
            </a:extLst>
          </p:cNvPr>
          <p:cNvPicPr/>
          <p:nvPr/>
        </p:nvPicPr>
        <p:blipFill rotWithShape="1">
          <a:blip r:embed="rId6">
            <a:extLst>
              <a:ext uri="{28A0092B-C50C-407E-A947-70E740481C1C}">
                <a14:useLocalDpi xmlns:a14="http://schemas.microsoft.com/office/drawing/2010/main" val="0"/>
              </a:ext>
            </a:extLst>
          </a:blip>
          <a:srcRect l="17196" t="44444" r="65741" b="35332"/>
          <a:stretch/>
        </p:blipFill>
        <p:spPr bwMode="auto">
          <a:xfrm>
            <a:off x="236527" y="3846136"/>
            <a:ext cx="3458780" cy="2897045"/>
          </a:xfrm>
          <a:prstGeom prst="rect">
            <a:avLst/>
          </a:prstGeom>
          <a:noFill/>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9F7E5CCE-0D7D-47D1-A067-D5F41288B648}"/>
              </a:ext>
            </a:extLst>
          </p:cNvPr>
          <p:cNvSpPr txBox="1"/>
          <p:nvPr/>
        </p:nvSpPr>
        <p:spPr>
          <a:xfrm>
            <a:off x="236527" y="3446026"/>
            <a:ext cx="3113353" cy="400110"/>
          </a:xfrm>
          <a:prstGeom prst="rect">
            <a:avLst/>
          </a:prstGeom>
          <a:noFill/>
        </p:spPr>
        <p:txBody>
          <a:bodyPr wrap="none" rtlCol="0">
            <a:spAutoFit/>
          </a:bodyPr>
          <a:lstStyle/>
          <a:p>
            <a:r>
              <a:rPr lang="fr-FR" sz="2000" dirty="0">
                <a:latin typeface="AR BERKLEY" panose="02000000000000000000" pitchFamily="2" charset="0"/>
              </a:rPr>
              <a:t>This </a:t>
            </a:r>
            <a:r>
              <a:rPr lang="fr-FR" sz="2000" dirty="0" err="1">
                <a:latin typeface="AR BERKLEY" panose="02000000000000000000" pitchFamily="2" charset="0"/>
              </a:rPr>
              <a:t>is</a:t>
            </a:r>
            <a:r>
              <a:rPr lang="fr-FR" sz="2000" dirty="0">
                <a:latin typeface="AR BERKLEY" panose="02000000000000000000" pitchFamily="2" charset="0"/>
              </a:rPr>
              <a:t> not Pi ! </a:t>
            </a:r>
            <a:r>
              <a:rPr lang="fr-FR" sz="2000" dirty="0" err="1">
                <a:latin typeface="AR BERKLEY" panose="02000000000000000000" pitchFamily="2" charset="0"/>
              </a:rPr>
              <a:t>It’s</a:t>
            </a:r>
            <a:r>
              <a:rPr lang="fr-FR" sz="2000" dirty="0">
                <a:latin typeface="AR BERKLEY" panose="02000000000000000000" pitchFamily="2" charset="0"/>
              </a:rPr>
              <a:t> a Pie</a:t>
            </a:r>
          </a:p>
        </p:txBody>
      </p:sp>
      <p:sp>
        <p:nvSpPr>
          <p:cNvPr id="15" name="Rectangle 14">
            <a:extLst>
              <a:ext uri="{FF2B5EF4-FFF2-40B4-BE49-F238E27FC236}">
                <a16:creationId xmlns:a16="http://schemas.microsoft.com/office/drawing/2014/main" id="{D48259B3-A724-48CB-9BCC-6811FE78CAC5}"/>
              </a:ext>
            </a:extLst>
          </p:cNvPr>
          <p:cNvSpPr/>
          <p:nvPr/>
        </p:nvSpPr>
        <p:spPr>
          <a:xfrm>
            <a:off x="474303" y="252759"/>
            <a:ext cx="2638864" cy="369332"/>
          </a:xfrm>
          <a:prstGeom prst="rect">
            <a:avLst/>
          </a:prstGeom>
        </p:spPr>
        <p:txBody>
          <a:bodyPr wrap="none">
            <a:spAutoFit/>
          </a:bodyPr>
          <a:lstStyle/>
          <a:p>
            <a:r>
              <a:rPr lang="fr-FR" dirty="0">
                <a:latin typeface="AR BERKLEY" panose="02000000000000000000" pitchFamily="2" charset="0"/>
              </a:rPr>
              <a:t>Et si on fuguait avec Pi …</a:t>
            </a:r>
          </a:p>
        </p:txBody>
      </p:sp>
    </p:spTree>
    <p:extLst>
      <p:ext uri="{BB962C8B-B14F-4D97-AF65-F5344CB8AC3E}">
        <p14:creationId xmlns:p14="http://schemas.microsoft.com/office/powerpoint/2010/main" val="730525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3DF2D26-3237-4CDD-B506-F8D7775D1090}"/>
                  </a:ext>
                </a:extLst>
              </p:cNvPr>
              <p:cNvSpPr/>
              <p:nvPr/>
            </p:nvSpPr>
            <p:spPr>
              <a:xfrm>
                <a:off x="1494407" y="1261340"/>
                <a:ext cx="8936854" cy="475726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Soit </a:t>
                </a:r>
                <a14:m>
                  <m:oMath xmlns:m="http://schemas.openxmlformats.org/officeDocument/2006/math">
                    <m:r>
                      <a:rPr lang="fr-FR" i="1">
                        <a:latin typeface="Cambria Math" panose="02040503050406030204" pitchFamily="18" charset="0"/>
                        <a:ea typeface="Calibri" panose="020F0502020204030204" pitchFamily="34" charset="0"/>
                        <a:cs typeface="Times New Roman" panose="02020603050405020304" pitchFamily="18" charset="0"/>
                      </a:rPr>
                      <m:t>𝐴</m:t>
                    </m:r>
                  </m:oMath>
                </a14:m>
                <a:r>
                  <a:rPr lang="fr-FR" dirty="0">
                    <a:latin typeface="Calibri" panose="020F0502020204030204" pitchFamily="34" charset="0"/>
                    <a:ea typeface="Times New Roman" panose="02020603050405020304" pitchFamily="18" charset="0"/>
                    <a:cs typeface="Times New Roman" panose="02020603050405020304" pitchFamily="18" charset="0"/>
                  </a:rPr>
                  <a:t> et </a:t>
                </a:r>
                <a14:m>
                  <m:oMath xmlns:m="http://schemas.openxmlformats.org/officeDocument/2006/math">
                    <m:r>
                      <a:rPr lang="fr-FR" i="1">
                        <a:latin typeface="Cambria Math" panose="02040503050406030204" pitchFamily="18" charset="0"/>
                        <a:ea typeface="Calibri" panose="020F0502020204030204" pitchFamily="34" charset="0"/>
                        <a:cs typeface="Times New Roman" panose="02020603050405020304" pitchFamily="18" charset="0"/>
                      </a:rPr>
                      <m:t>𝐵</m:t>
                    </m:r>
                  </m:oMath>
                </a14:m>
                <a:r>
                  <a:rPr lang="fr-FR" dirty="0">
                    <a:latin typeface="Calibri" panose="020F0502020204030204" pitchFamily="34" charset="0"/>
                    <a:ea typeface="Times New Roman" panose="02020603050405020304" pitchFamily="18" charset="0"/>
                    <a:cs typeface="Times New Roman" panose="02020603050405020304" pitchFamily="18" charset="0"/>
                  </a:rPr>
                  <a:t> deux grandeurs de même nature.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Times New Roman" panose="02020603050405020304" pitchFamily="18" charset="0"/>
                    <a:cs typeface="Times New Roman" panose="02020603050405020304" pitchFamily="18" charset="0"/>
                  </a:rPr>
                  <a:t>Si </a:t>
                </a:r>
                <a14:m>
                  <m:oMath xmlns:m="http://schemas.openxmlformats.org/officeDocument/2006/math">
                    <m:r>
                      <a:rPr lang="fr-FR" b="0" i="1" smtClean="0">
                        <a:latin typeface="Cambria Math" panose="02040503050406030204" pitchFamily="18" charset="0"/>
                        <a:ea typeface="Times New Roman" panose="02020603050405020304" pitchFamily="18" charset="0"/>
                        <a:cs typeface="Times New Roman" panose="02020603050405020304" pitchFamily="18" charset="0"/>
                      </a:rPr>
                      <m:t>𝐵</m:t>
                    </m:r>
                    <m:r>
                      <a:rPr lang="fr-FR" i="1">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𝐴</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fr-FR" dirty="0">
                    <a:latin typeface="Calibri" panose="020F0502020204030204" pitchFamily="34" charset="0"/>
                    <a:ea typeface="Times New Roman" panose="02020603050405020304" pitchFamily="18" charset="0"/>
                    <a:cs typeface="Times New Roman" panose="02020603050405020304" pitchFamily="18" charset="0"/>
                  </a:rPr>
                  <a:t>, dès le premier retrait on obtient une grandeur inférieure à </a:t>
                </a:r>
                <a14:m>
                  <m:oMath xmlns:m="http://schemas.openxmlformats.org/officeDocument/2006/math">
                    <m:r>
                      <a:rPr lang="fr-FR" i="1">
                        <a:latin typeface="Cambria Math" panose="02040503050406030204" pitchFamily="18" charset="0"/>
                        <a:ea typeface="Times New Roman" panose="02020603050405020304" pitchFamily="18" charset="0"/>
                        <a:cs typeface="Times New Roman" panose="02020603050405020304" pitchFamily="18" charset="0"/>
                      </a:rPr>
                      <m:t>𝐵</m:t>
                    </m:r>
                  </m:oMath>
                </a14:m>
                <a:r>
                  <a:rPr lang="fr-FR" dirty="0">
                    <a:latin typeface="Calibri" panose="020F0502020204030204" pitchFamily="34" charset="0"/>
                    <a:ea typeface="Times New Roman" panose="02020603050405020304" pitchFamily="18" charset="0"/>
                    <a:cs typeface="Times New Roman" panose="02020603050405020304" pitchFamily="18" charset="0"/>
                  </a:rPr>
                  <a:t>.</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Times New Roman" panose="02020603050405020304" pitchFamily="18" charset="0"/>
                    <a:cs typeface="Times New Roman" panose="02020603050405020304" pitchFamily="18" charset="0"/>
                  </a:rPr>
                  <a:t>C’est pourquoi on suppose  </a:t>
                </a:r>
                <a14:m>
                  <m:oMath xmlns:m="http://schemas.openxmlformats.org/officeDocument/2006/math">
                    <m:r>
                      <a:rPr lang="fr-FR" i="1">
                        <a:latin typeface="Cambria Math" panose="02040503050406030204" pitchFamily="18" charset="0"/>
                        <a:ea typeface="Times New Roman" panose="02020603050405020304" pitchFamily="18" charset="0"/>
                        <a:cs typeface="Times New Roman" panose="02020603050405020304" pitchFamily="18" charset="0"/>
                      </a:rPr>
                      <m:t>𝐵</m:t>
                    </m:r>
                    <m:r>
                      <a:rPr lang="fr-FR" i="1">
                        <a:latin typeface="Cambria Math" panose="02040503050406030204" pitchFamily="18" charset="0"/>
                        <a:ea typeface="Times New Roman" panose="02020603050405020304" pitchFamily="18" charset="0"/>
                        <a:cs typeface="Times New Roman" panose="02020603050405020304" pitchFamily="18" charset="0"/>
                      </a:rPr>
                      <m:t>&lt;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dirty="0">
                    <a:latin typeface="Calibri" panose="020F0502020204030204" pitchFamily="34" charset="0"/>
                    <a:ea typeface="Times New Roman" panose="02020603050405020304" pitchFamily="18" charset="0"/>
                    <a:cs typeface="Times New Roman" panose="02020603050405020304" pitchFamily="18" charset="0"/>
                  </a:rPr>
                  <a:t>.</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Times New Roman" panose="02020603050405020304" pitchFamily="18" charset="0"/>
                    <a:cs typeface="Times New Roman" panose="02020603050405020304" pitchFamily="18" charset="0"/>
                  </a:rPr>
                  <a:t>Si de </a:t>
                </a:r>
                <a14:m>
                  <m:oMath xmlns:m="http://schemas.openxmlformats.org/officeDocument/2006/math">
                    <m:r>
                      <a:rPr lang="fr-FR" i="1">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dirty="0">
                    <a:latin typeface="Calibri" panose="020F0502020204030204" pitchFamily="34" charset="0"/>
                    <a:ea typeface="Times New Roman" panose="02020603050405020304" pitchFamily="18" charset="0"/>
                    <a:cs typeface="Times New Roman" panose="02020603050405020304" pitchFamily="18" charset="0"/>
                  </a:rPr>
                  <a:t> on retire une grandeur </a:t>
                </a:r>
                <a14:m>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𝑅</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fr-FR" dirty="0">
                    <a:latin typeface="Calibri" panose="020F0502020204030204" pitchFamily="34" charset="0"/>
                    <a:ea typeface="Times New Roman" panose="02020603050405020304" pitchFamily="18" charset="0"/>
                    <a:cs typeface="Times New Roman" panose="02020603050405020304" pitchFamily="18" charset="0"/>
                  </a:rPr>
                  <a:t> telle que : </a:t>
                </a:r>
                <a14:m>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𝑅</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fr-FR" dirty="0">
                    <a:latin typeface="Calibri" panose="020F0502020204030204" pitchFamily="34" charset="0"/>
                    <a:ea typeface="Times New Roman" panose="02020603050405020304" pitchFamily="18" charset="0"/>
                    <a:cs typeface="Times New Roman" panose="02020603050405020304" pitchFamily="18" charset="0"/>
                  </a:rPr>
                  <a:t> soit supérieure à la moitié de </a:t>
                </a:r>
                <a14:m>
                  <m:oMath xmlns:m="http://schemas.openxmlformats.org/officeDocument/2006/math">
                    <m:r>
                      <a:rPr lang="fr-FR" i="1">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dirty="0">
                    <a:latin typeface="Calibri" panose="020F0502020204030204" pitchFamily="34" charset="0"/>
                    <a:ea typeface="Times New Roman" panose="02020603050405020304" pitchFamily="18" charset="0"/>
                    <a:cs typeface="Times New Roman" panose="02020603050405020304" pitchFamily="18" charset="0"/>
                  </a:rPr>
                  <a:t>, en posant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m:t>
                          </m:r>
                          <m:r>
                            <a:rPr lang="fr-FR" i="1">
                              <a:latin typeface="Cambria Math" panose="02040503050406030204" pitchFamily="18" charset="0"/>
                              <a:ea typeface="Times New Roman" panose="02020603050405020304" pitchFamily="18" charset="0"/>
                              <a:cs typeface="Times New Roman" panose="02020603050405020304" pitchFamily="18" charset="0"/>
                            </a:rPr>
                            <m:t>𝐴</m:t>
                          </m:r>
                          <m:r>
                            <a:rPr lang="fr-FR" i="1">
                              <a:latin typeface="Cambria Math" panose="02040503050406030204" pitchFamily="18" charset="0"/>
                              <a:ea typeface="Times New Roman" panose="02020603050405020304" pitchFamily="18" charset="0"/>
                              <a:cs typeface="Times New Roman" panose="02020603050405020304" pitchFamily="18" charset="0"/>
                            </a:rPr>
                            <m:t>−</m:t>
                          </m:r>
                          <m:r>
                            <a:rPr lang="fr-FR" i="1">
                              <a:latin typeface="Cambria Math" panose="02040503050406030204" pitchFamily="18" charset="0"/>
                              <a:ea typeface="Times New Roman" panose="02020603050405020304" pitchFamily="18" charset="0"/>
                              <a:cs typeface="Times New Roman" panose="02020603050405020304" pitchFamily="18" charset="0"/>
                            </a:rPr>
                            <m:t>𝑅</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i="1">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i="0">
                          <a:latin typeface="Cambria Math" panose="02040503050406030204" pitchFamily="18" charset="0"/>
                          <a:ea typeface="Times New Roman" panose="02020603050405020304" pitchFamily="18" charset="0"/>
                          <a:cs typeface="Times New Roman" panose="02020603050405020304" pitchFamily="18" charset="0"/>
                        </a:rPr>
                        <m:t>on</m:t>
                      </m:r>
                      <m:r>
                        <a:rPr lang="fr-FR" i="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i="0">
                          <a:latin typeface="Cambria Math" panose="02040503050406030204" pitchFamily="18" charset="0"/>
                          <a:ea typeface="Times New Roman" panose="02020603050405020304" pitchFamily="18" charset="0"/>
                          <a:cs typeface="Times New Roman" panose="02020603050405020304" pitchFamily="18" charset="0"/>
                        </a:rPr>
                        <m:t>a</m:t>
                      </m:r>
                      <m:r>
                        <a:rPr lang="fr-FR" i="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i="1">
                          <a:latin typeface="Cambria Math" panose="02040503050406030204" pitchFamily="18" charset="0"/>
                          <a:ea typeface="Times New Roman" panose="02020603050405020304" pitchFamily="18" charset="0"/>
                          <a:cs typeface="Times New Roman" panose="02020603050405020304" pitchFamily="18" charset="0"/>
                        </a:rPr>
                        <m:t> &lt;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fr-FR" i="1">
                              <a:latin typeface="Cambria Math" panose="02040503050406030204" pitchFamily="18" charset="0"/>
                              <a:ea typeface="Times New Roman" panose="02020603050405020304" pitchFamily="18" charset="0"/>
                              <a:cs typeface="Times New Roman" panose="02020603050405020304" pitchFamily="18" charset="0"/>
                            </a:rPr>
                          </m:ctrlPr>
                        </m:fPr>
                        <m:num>
                          <m:r>
                            <a:rPr lang="fr-FR" i="1">
                              <a:latin typeface="Cambria Math" panose="02040503050406030204" pitchFamily="18" charset="0"/>
                              <a:ea typeface="Times New Roman" panose="02020603050405020304" pitchFamily="18" charset="0"/>
                              <a:cs typeface="Times New Roman" panose="02020603050405020304" pitchFamily="18" charset="0"/>
                            </a:rPr>
                            <m:t>𝐴</m:t>
                          </m:r>
                        </m:num>
                        <m:den>
                          <m:r>
                            <a:rPr lang="fr-FR" i="1">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Poursuivons, en retirant de </a:t>
                </a:r>
                <a14:m>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fr-FR" dirty="0">
                    <a:latin typeface="Calibri" panose="020F0502020204030204" pitchFamily="34" charset="0"/>
                    <a:ea typeface="Times New Roman" panose="02020603050405020304" pitchFamily="18" charset="0"/>
                    <a:cs typeface="Times New Roman" panose="02020603050405020304" pitchFamily="18" charset="0"/>
                  </a:rPr>
                  <a:t> une grandeur  </a:t>
                </a:r>
                <a14:m>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𝑅</m:t>
                        </m:r>
                      </m:e>
                      <m:sub>
                        <m:r>
                          <a:rPr lang="fr-FR" i="1">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dirty="0">
                    <a:latin typeface="Calibri" panose="020F0502020204030204" pitchFamily="34" charset="0"/>
                    <a:ea typeface="Times New Roman" panose="02020603050405020304" pitchFamily="18" charset="0"/>
                    <a:cs typeface="Times New Roman" panose="02020603050405020304" pitchFamily="18" charset="0"/>
                  </a:rPr>
                  <a:t> supérieure à la moitié de </a:t>
                </a:r>
                <a14:m>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fr-FR" dirty="0">
                    <a:latin typeface="Calibri" panose="020F0502020204030204" pitchFamily="34" charset="0"/>
                    <a:ea typeface="Times New Roman" panose="02020603050405020304" pitchFamily="18" charset="0"/>
                    <a:cs typeface="Times New Roman" panose="02020603050405020304" pitchFamily="18" charset="0"/>
                  </a:rPr>
                  <a:t>, puis posons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r>
                            <a:rPr lang="fr-FR" i="1">
                              <a:latin typeface="Cambria Math" panose="02040503050406030204" pitchFamily="18" charset="0"/>
                              <a:ea typeface="Times New Roman" panose="02020603050405020304" pitchFamily="18" charset="0"/>
                              <a:cs typeface="Times New Roman" panose="02020603050405020304" pitchFamily="18" charset="0"/>
                            </a:rPr>
                            <m:t>−</m:t>
                          </m:r>
                          <m:r>
                            <a:rPr lang="fr-FR" i="1">
                              <a:latin typeface="Cambria Math" panose="02040503050406030204" pitchFamily="18" charset="0"/>
                              <a:ea typeface="Times New Roman" panose="02020603050405020304" pitchFamily="18" charset="0"/>
                              <a:cs typeface="Times New Roman" panose="02020603050405020304" pitchFamily="18" charset="0"/>
                            </a:rPr>
                            <m:t>𝑅</m:t>
                          </m:r>
                        </m:e>
                        <m:sub>
                          <m:r>
                            <a:rPr lang="fr-FR"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i="1">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i="1">
                          <a:latin typeface="Cambria Math" panose="02040503050406030204" pitchFamily="18" charset="0"/>
                          <a:ea typeface="Times New Roman" panose="02020603050405020304" pitchFamily="18" charset="0"/>
                          <a:cs typeface="Times New Roman" panose="02020603050405020304" pitchFamily="18" charset="0"/>
                        </a:rPr>
                        <m:t> &lt;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fr-FR"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1</m:t>
                              </m:r>
                            </m:sub>
                          </m:sSub>
                        </m:num>
                        <m:den>
                          <m:r>
                            <a:rPr lang="fr-FR" i="1">
                              <a:latin typeface="Cambria Math" panose="02040503050406030204" pitchFamily="18" charset="0"/>
                              <a:ea typeface="Times New Roman" panose="02020603050405020304" pitchFamily="18" charset="0"/>
                              <a:cs typeface="Times New Roman" panose="02020603050405020304" pitchFamily="18" charset="0"/>
                            </a:rPr>
                            <m:t>2</m:t>
                          </m:r>
                        </m:den>
                      </m:f>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&lt;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fr-FR" i="1">
                              <a:latin typeface="Cambria Math" panose="02040503050406030204" pitchFamily="18" charset="0"/>
                              <a:ea typeface="Times New Roman" panose="02020603050405020304" pitchFamily="18" charset="0"/>
                              <a:cs typeface="Times New Roman" panose="02020603050405020304" pitchFamily="18" charset="0"/>
                            </a:rPr>
                          </m:ctrlPr>
                        </m:fPr>
                        <m:num>
                          <m:r>
                            <a:rPr lang="fr-FR" i="1">
                              <a:latin typeface="Cambria Math" panose="02040503050406030204" pitchFamily="18" charset="0"/>
                              <a:ea typeface="Times New Roman" panose="02020603050405020304" pitchFamily="18" charset="0"/>
                              <a:cs typeface="Times New Roman" panose="02020603050405020304" pitchFamily="18" charset="0"/>
                            </a:rPr>
                            <m:t>𝐴</m:t>
                          </m:r>
                        </m:num>
                        <m:den>
                          <m:sSup>
                            <m:sSupPr>
                              <m:ctrlPr>
                                <a:rPr lang="fr-FR" i="1">
                                  <a:latin typeface="Cambria Math" panose="02040503050406030204" pitchFamily="18" charset="0"/>
                                  <a:ea typeface="Times New Roman" panose="02020603050405020304" pitchFamily="18" charset="0"/>
                                  <a:cs typeface="Times New Roman" panose="02020603050405020304" pitchFamily="18" charset="0"/>
                                </a:rPr>
                              </m:ctrlPr>
                            </m:sSupPr>
                            <m:e>
                              <m:r>
                                <a:rPr lang="fr-FR" i="1">
                                  <a:latin typeface="Cambria Math" panose="02040503050406030204" pitchFamily="18" charset="0"/>
                                  <a:ea typeface="Times New Roman" panose="02020603050405020304" pitchFamily="18" charset="0"/>
                                  <a:cs typeface="Times New Roman" panose="02020603050405020304" pitchFamily="18" charset="0"/>
                                </a:rPr>
                                <m:t>2</m:t>
                              </m:r>
                            </m:e>
                            <m:sup>
                              <m:r>
                                <a:rPr lang="fr-FR" i="1">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Ainsi de suite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On voit bien que la grandeur restante </a:t>
                </a:r>
                <a14:m>
                  <m:oMath xmlns:m="http://schemas.openxmlformats.org/officeDocument/2006/math">
                    <m:sSub>
                      <m:sSubPr>
                        <m:ctrlPr>
                          <a:rPr lang="fr-FR" i="1">
                            <a:latin typeface="Cambria Math" panose="02040503050406030204" pitchFamily="18" charset="0"/>
                            <a:ea typeface="Times New Roman" panose="02020603050405020304" pitchFamily="18" charset="0"/>
                            <a:cs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𝐴</m:t>
                        </m:r>
                      </m:e>
                      <m:sub>
                        <m:r>
                          <a:rPr lang="fr-FR" i="1">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fr-FR" dirty="0">
                    <a:latin typeface="Calibri" panose="020F0502020204030204" pitchFamily="34" charset="0"/>
                    <a:ea typeface="Times New Roman" panose="02020603050405020304" pitchFamily="18" charset="0"/>
                    <a:cs typeface="Times New Roman" panose="02020603050405020304" pitchFamily="18" charset="0"/>
                  </a:rPr>
                  <a:t> est inférieure à </a:t>
                </a:r>
                <a14:m>
                  <m:oMath xmlns:m="http://schemas.openxmlformats.org/officeDocument/2006/math">
                    <m:f>
                      <m:fPr>
                        <m:ctrlPr>
                          <a:rPr lang="fr-FR"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𝐴</m:t>
                        </m:r>
                      </m:num>
                      <m:den>
                        <m:sSup>
                          <m:sSupPr>
                            <m:ctrlPr>
                              <a:rPr lang="fr-FR" sz="2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𝑛</m:t>
                            </m:r>
                          </m:sup>
                        </m:sSup>
                      </m:den>
                    </m:f>
                  </m:oMath>
                </a14:m>
                <a:r>
                  <a:rPr lang="fr-FR"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dirty="0">
                    <a:latin typeface="Calibri" panose="020F0502020204030204" pitchFamily="34" charset="0"/>
                    <a:ea typeface="Times New Roman" panose="02020603050405020304" pitchFamily="18" charset="0"/>
                    <a:cs typeface="Times New Roman" panose="02020603050405020304" pitchFamily="18" charset="0"/>
                  </a:rPr>
                  <a:t>, donc est inférieure à </a:t>
                </a:r>
                <a14:m>
                  <m:oMath xmlns:m="http://schemas.openxmlformats.org/officeDocument/2006/math">
                    <m:r>
                      <a:rPr lang="fr-FR" i="1">
                        <a:latin typeface="Cambria Math" panose="02040503050406030204" pitchFamily="18" charset="0"/>
                        <a:ea typeface="Times New Roman" panose="02020603050405020304" pitchFamily="18" charset="0"/>
                        <a:cs typeface="Times New Roman" panose="02020603050405020304" pitchFamily="18" charset="0"/>
                      </a:rPr>
                      <m:t>𝐵</m:t>
                    </m:r>
                  </m:oMath>
                </a14:m>
                <a:r>
                  <a:rPr lang="fr-FR" dirty="0">
                    <a:latin typeface="Calibri" panose="020F0502020204030204" pitchFamily="34" charset="0"/>
                    <a:ea typeface="Times New Roman" panose="02020603050405020304" pitchFamily="18" charset="0"/>
                    <a:cs typeface="Times New Roman" panose="02020603050405020304" pitchFamily="18" charset="0"/>
                  </a:rPr>
                  <a:t>, à partir d’un certain rang. </a:t>
                </a:r>
                <a:r>
                  <a:rPr lang="fr-FR"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13DF2D26-3237-4CDD-B506-F8D7775D1090}"/>
                  </a:ext>
                </a:extLst>
              </p:cNvPr>
              <p:cNvSpPr>
                <a:spLocks noRot="1" noChangeAspect="1" noMove="1" noResize="1" noEditPoints="1" noAdjustHandles="1" noChangeArrowheads="1" noChangeShapeType="1" noTextEdit="1"/>
              </p:cNvSpPr>
              <p:nvPr/>
            </p:nvSpPr>
            <p:spPr>
              <a:xfrm>
                <a:off x="1494407" y="1261340"/>
                <a:ext cx="8936854" cy="4757264"/>
              </a:xfrm>
              <a:prstGeom prst="rect">
                <a:avLst/>
              </a:prstGeom>
              <a:blipFill>
                <a:blip r:embed="rId2"/>
                <a:stretch>
                  <a:fillRect l="-546" t="-641" r="-68" b="-385"/>
                </a:stretch>
              </a:blipFill>
            </p:spPr>
            <p:txBody>
              <a:bodyPr/>
              <a:lstStyle/>
              <a:p>
                <a:r>
                  <a:rPr lang="fr-FR">
                    <a:noFill/>
                  </a:rPr>
                  <a:t> </a:t>
                </a:r>
              </a:p>
            </p:txBody>
          </p:sp>
        </mc:Fallback>
      </mc:AlternateContent>
      <p:sp>
        <p:nvSpPr>
          <p:cNvPr id="4" name="Rectangle 3">
            <a:extLst>
              <a:ext uri="{FF2B5EF4-FFF2-40B4-BE49-F238E27FC236}">
                <a16:creationId xmlns:a16="http://schemas.microsoft.com/office/drawing/2014/main" id="{F257181C-F39C-43FD-8D6C-8CD7370F6C71}"/>
              </a:ext>
            </a:extLst>
          </p:cNvPr>
          <p:cNvSpPr/>
          <p:nvPr/>
        </p:nvSpPr>
        <p:spPr>
          <a:xfrm>
            <a:off x="1074038" y="581943"/>
            <a:ext cx="6228628" cy="461665"/>
          </a:xfrm>
          <a:prstGeom prst="rect">
            <a:avLst/>
          </a:prstGeom>
        </p:spPr>
        <p:txBody>
          <a:bodyPr wrap="none">
            <a:spAutoFit/>
          </a:bodyPr>
          <a:lstStyle/>
          <a:p>
            <a:r>
              <a:rPr lang="fr-FR" sz="2400" b="1" dirty="0">
                <a:solidFill>
                  <a:schemeClr val="accent5"/>
                </a:solidFill>
              </a:rPr>
              <a:t>La méthode d’exhaustion en langage moderne :</a:t>
            </a:r>
            <a:endParaRPr lang="fr-FR" sz="2400" dirty="0"/>
          </a:p>
        </p:txBody>
      </p:sp>
    </p:spTree>
    <p:extLst>
      <p:ext uri="{BB962C8B-B14F-4D97-AF65-F5344CB8AC3E}">
        <p14:creationId xmlns:p14="http://schemas.microsoft.com/office/powerpoint/2010/main" val="22566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724391" y="848840"/>
            <a:ext cx="10204018" cy="2969117"/>
          </a:xfrm>
        </p:spPr>
        <p:txBody>
          <a:bodyPr>
            <a:normAutofit fontScale="90000"/>
          </a:bodyPr>
          <a:lstStyle/>
          <a:p>
            <a:r>
              <a:rPr lang="fr-FR" sz="2400" b="1" dirty="0">
                <a:solidFill>
                  <a:schemeClr val="accent5"/>
                </a:solidFill>
              </a:rPr>
              <a:t>Euclide, Livre XII, proposition 2 :</a:t>
            </a:r>
            <a:br>
              <a:rPr lang="fr-FR" sz="2400" b="1" dirty="0">
                <a:solidFill>
                  <a:schemeClr val="accent5"/>
                </a:solidFill>
              </a:rPr>
            </a:br>
            <a:br>
              <a:rPr lang="fr-FR" sz="2400" b="1" dirty="0">
                <a:solidFill>
                  <a:schemeClr val="accent5"/>
                </a:solidFill>
              </a:rPr>
            </a:br>
            <a:r>
              <a:rPr lang="fr-FR" sz="2000" b="1" i="1" dirty="0"/>
              <a:t>Les cercles sont l’un relativement à l’autre comme les carrés sur leurs diamètres.</a:t>
            </a:r>
            <a:br>
              <a:rPr lang="fr-FR" sz="2000" b="1" i="1" dirty="0"/>
            </a:br>
            <a:br>
              <a:rPr lang="fr-FR" sz="2000" b="1" i="1" dirty="0"/>
            </a:br>
            <a:r>
              <a:rPr lang="fr-FR" sz="2000" dirty="0">
                <a:latin typeface="+mn-lt"/>
              </a:rPr>
              <a:t>La démonstration se fait par un double raisonnement par l’absurde. La méthode d’exhaustion est utilisée pour réfuter les deux inégalités.</a:t>
            </a:r>
            <a:br>
              <a:rPr lang="fr-FR" sz="2000" dirty="0">
                <a:latin typeface="+mn-lt"/>
              </a:rPr>
            </a:br>
            <a:br>
              <a:rPr lang="fr-FR" sz="2000" dirty="0">
                <a:latin typeface="+mn-lt"/>
              </a:rPr>
            </a:br>
            <a:r>
              <a:rPr lang="fr-FR" sz="2000" dirty="0">
                <a:latin typeface="+mn-lt"/>
              </a:rPr>
              <a:t>Il est visible, sur les figures ci-dessous, que  :</a:t>
            </a:r>
            <a:br>
              <a:rPr lang="fr-FR" sz="2000" dirty="0">
                <a:latin typeface="+mn-lt"/>
              </a:rPr>
            </a:br>
            <a:r>
              <a:rPr lang="fr-FR" sz="2000" dirty="0">
                <a:latin typeface="+mn-lt"/>
              </a:rPr>
              <a:t>- </a:t>
            </a:r>
            <a:r>
              <a:rPr lang="fr-FR" sz="2000" b="1" dirty="0">
                <a:latin typeface="+mn-lt"/>
              </a:rPr>
              <a:t>le carré BDFH est plus grand que la moitié du cercle </a:t>
            </a:r>
            <a:r>
              <a:rPr lang="fr-FR" sz="2000" dirty="0">
                <a:latin typeface="+mn-lt"/>
              </a:rPr>
              <a:t>(car le carré circonscrit est double du carré inscrit)</a:t>
            </a:r>
            <a:br>
              <a:rPr lang="fr-FR" sz="2000" dirty="0">
                <a:latin typeface="+mn-lt"/>
              </a:rPr>
            </a:br>
            <a:r>
              <a:rPr lang="fr-FR" sz="2000" dirty="0">
                <a:latin typeface="+mn-lt"/>
              </a:rPr>
              <a:t>- </a:t>
            </a:r>
            <a:r>
              <a:rPr lang="fr-FR" sz="2000" b="1" dirty="0">
                <a:latin typeface="+mn-lt"/>
              </a:rPr>
              <a:t>la partie retranchée, dans la deuxième étape, est formée de quatre triangles semblables à ABH </a:t>
            </a:r>
            <a:r>
              <a:rPr lang="fr-FR" sz="2000" dirty="0">
                <a:latin typeface="+mn-lt"/>
              </a:rPr>
              <a:t>(figure 2) </a:t>
            </a:r>
            <a:r>
              <a:rPr lang="fr-FR" sz="2000" b="1" dirty="0">
                <a:latin typeface="+mn-lt"/>
              </a:rPr>
              <a:t>et ce triangle est plus grand que la moitié de la partie entre l’arc de cercle HAB et la corde HB</a:t>
            </a:r>
            <a:r>
              <a:rPr lang="fr-FR" sz="2000" dirty="0">
                <a:latin typeface="+mn-lt"/>
              </a:rPr>
              <a:t> ; en effet le rectangle (en bleu) est le double du triangle ABH et ce rectangle est  plus grand que la partie entre l’arc de cercle HAB et corde HB.</a:t>
            </a:r>
            <a:br>
              <a:rPr lang="fr-FR" sz="2000" i="1" dirty="0">
                <a:latin typeface="+mn-lt"/>
              </a:rPr>
            </a:br>
            <a:br>
              <a:rPr lang="fr-FR" sz="2400" b="1" i="1" dirty="0"/>
            </a:br>
            <a:br>
              <a:rPr lang="fr-FR" sz="2400" b="1" i="1" dirty="0"/>
            </a:br>
            <a:endParaRPr lang="fr-FR" sz="2400" i="1" dirty="0"/>
          </a:p>
        </p:txBody>
      </p:sp>
      <p:pic>
        <p:nvPicPr>
          <p:cNvPr id="3" name="Image 2">
            <a:extLst>
              <a:ext uri="{FF2B5EF4-FFF2-40B4-BE49-F238E27FC236}">
                <a16:creationId xmlns:a16="http://schemas.microsoft.com/office/drawing/2014/main" id="{7C5C2A2A-8059-43CD-B7B1-DB6DBA8208FC}"/>
              </a:ext>
            </a:extLst>
          </p:cNvPr>
          <p:cNvPicPr>
            <a:picLocks noChangeAspect="1"/>
          </p:cNvPicPr>
          <p:nvPr/>
        </p:nvPicPr>
        <p:blipFill>
          <a:blip r:embed="rId2"/>
          <a:stretch>
            <a:fillRect/>
          </a:stretch>
        </p:blipFill>
        <p:spPr>
          <a:xfrm>
            <a:off x="1782089" y="3703280"/>
            <a:ext cx="8132088" cy="2712592"/>
          </a:xfrm>
          <a:prstGeom prst="rect">
            <a:avLst/>
          </a:prstGeom>
        </p:spPr>
      </p:pic>
      <p:cxnSp>
        <p:nvCxnSpPr>
          <p:cNvPr id="8" name="Connecteur droit 7">
            <a:extLst>
              <a:ext uri="{FF2B5EF4-FFF2-40B4-BE49-F238E27FC236}">
                <a16:creationId xmlns:a16="http://schemas.microsoft.com/office/drawing/2014/main" id="{C8C7D8BE-C08F-46DD-A00D-2A71185F60D4}"/>
              </a:ext>
            </a:extLst>
          </p:cNvPr>
          <p:cNvCxnSpPr/>
          <p:nvPr/>
        </p:nvCxnSpPr>
        <p:spPr>
          <a:xfrm>
            <a:off x="7235301" y="355106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BD6530FE-9D41-4BB8-BC89-A5162CEF5735}"/>
              </a:ext>
            </a:extLst>
          </p:cNvPr>
          <p:cNvCxnSpPr/>
          <p:nvPr/>
        </p:nvCxnSpPr>
        <p:spPr>
          <a:xfrm rot="5400000" flipH="1" flipV="1">
            <a:off x="7222601" y="4310668"/>
            <a:ext cx="12700" cy="12700"/>
          </a:xfrm>
          <a:prstGeom prst="bentConnector3">
            <a:avLst>
              <a:gd name="adj1" fmla="val 2568937"/>
            </a:avLst>
          </a:prstGeom>
        </p:spPr>
        <p:style>
          <a:lnRef idx="3">
            <a:schemeClr val="accent5"/>
          </a:lnRef>
          <a:fillRef idx="0">
            <a:schemeClr val="accent5"/>
          </a:fillRef>
          <a:effectRef idx="2">
            <a:schemeClr val="accent5"/>
          </a:effectRef>
          <a:fontRef idx="minor">
            <a:schemeClr val="tx1"/>
          </a:fontRef>
        </p:style>
      </p:cxnSp>
      <p:cxnSp>
        <p:nvCxnSpPr>
          <p:cNvPr id="24" name="Connecteur droit 23">
            <a:extLst>
              <a:ext uri="{FF2B5EF4-FFF2-40B4-BE49-F238E27FC236}">
                <a16:creationId xmlns:a16="http://schemas.microsoft.com/office/drawing/2014/main" id="{9745676E-B3C6-4465-A2C8-D9790E6C156A}"/>
              </a:ext>
            </a:extLst>
          </p:cNvPr>
          <p:cNvCxnSpPr>
            <a:cxnSpLocks/>
          </p:cNvCxnSpPr>
          <p:nvPr/>
        </p:nvCxnSpPr>
        <p:spPr>
          <a:xfrm>
            <a:off x="7222601" y="3986277"/>
            <a:ext cx="1597981" cy="1"/>
          </a:xfrm>
          <a:prstGeom prst="line">
            <a:avLst/>
          </a:prstGeom>
        </p:spPr>
        <p:style>
          <a:lnRef idx="3">
            <a:schemeClr val="accent5"/>
          </a:lnRef>
          <a:fillRef idx="0">
            <a:schemeClr val="accent5"/>
          </a:fillRef>
          <a:effectRef idx="2">
            <a:schemeClr val="accent5"/>
          </a:effectRef>
          <a:fontRef idx="minor">
            <a:schemeClr val="tx1"/>
          </a:fontRef>
        </p:style>
      </p:cxnSp>
      <p:cxnSp>
        <p:nvCxnSpPr>
          <p:cNvPr id="27" name="Connecteur droit 26">
            <a:extLst>
              <a:ext uri="{FF2B5EF4-FFF2-40B4-BE49-F238E27FC236}">
                <a16:creationId xmlns:a16="http://schemas.microsoft.com/office/drawing/2014/main" id="{536E2D8B-8E17-45DA-B6C0-A4B2A6FEBD67}"/>
              </a:ext>
            </a:extLst>
          </p:cNvPr>
          <p:cNvCxnSpPr>
            <a:cxnSpLocks/>
          </p:cNvCxnSpPr>
          <p:nvPr/>
        </p:nvCxnSpPr>
        <p:spPr>
          <a:xfrm>
            <a:off x="8820581" y="3982194"/>
            <a:ext cx="1" cy="341174"/>
          </a:xfrm>
          <a:prstGeom prst="line">
            <a:avLst/>
          </a:prstGeom>
        </p:spPr>
        <p:style>
          <a:lnRef idx="3">
            <a:schemeClr val="accent5"/>
          </a:lnRef>
          <a:fillRef idx="0">
            <a:schemeClr val="accent5"/>
          </a:fillRef>
          <a:effectRef idx="2">
            <a:schemeClr val="accent5"/>
          </a:effectRef>
          <a:fontRef idx="minor">
            <a:schemeClr val="tx1"/>
          </a:fontRef>
        </p:style>
      </p:cxnSp>
      <p:cxnSp>
        <p:nvCxnSpPr>
          <p:cNvPr id="5" name="Connecteur droit 4">
            <a:extLst>
              <a:ext uri="{FF2B5EF4-FFF2-40B4-BE49-F238E27FC236}">
                <a16:creationId xmlns:a16="http://schemas.microsoft.com/office/drawing/2014/main" id="{3CAF38C0-88BB-46B9-9165-2884D8A67686}"/>
              </a:ext>
            </a:extLst>
          </p:cNvPr>
          <p:cNvCxnSpPr>
            <a:cxnSpLocks/>
          </p:cNvCxnSpPr>
          <p:nvPr/>
        </p:nvCxnSpPr>
        <p:spPr>
          <a:xfrm>
            <a:off x="3770722" y="3544478"/>
            <a:ext cx="1583703" cy="1536569"/>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Connecteur droit 8">
            <a:extLst>
              <a:ext uri="{FF2B5EF4-FFF2-40B4-BE49-F238E27FC236}">
                <a16:creationId xmlns:a16="http://schemas.microsoft.com/office/drawing/2014/main" id="{E092A1A5-42C2-477E-8D9E-7E360D311C23}"/>
              </a:ext>
            </a:extLst>
          </p:cNvPr>
          <p:cNvCxnSpPr>
            <a:cxnSpLocks/>
          </p:cNvCxnSpPr>
          <p:nvPr/>
        </p:nvCxnSpPr>
        <p:spPr>
          <a:xfrm flipH="1">
            <a:off x="2130458" y="3544478"/>
            <a:ext cx="1640264" cy="1536569"/>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Connecteur droit 13">
            <a:extLst>
              <a:ext uri="{FF2B5EF4-FFF2-40B4-BE49-F238E27FC236}">
                <a16:creationId xmlns:a16="http://schemas.microsoft.com/office/drawing/2014/main" id="{A45A0854-8747-47F0-96CA-A0C3E53AF1F2}"/>
              </a:ext>
            </a:extLst>
          </p:cNvPr>
          <p:cNvCxnSpPr/>
          <p:nvPr/>
        </p:nvCxnSpPr>
        <p:spPr>
          <a:xfrm>
            <a:off x="2158738" y="498677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D74EF6A9-056C-4333-86F8-3C70B89C51D1}"/>
              </a:ext>
            </a:extLst>
          </p:cNvPr>
          <p:cNvCxnSpPr>
            <a:cxnSpLocks/>
          </p:cNvCxnSpPr>
          <p:nvPr/>
        </p:nvCxnSpPr>
        <p:spPr>
          <a:xfrm>
            <a:off x="2130458" y="5081047"/>
            <a:ext cx="1640264" cy="1659118"/>
          </a:xfrm>
          <a:prstGeom prst="line">
            <a:avLst/>
          </a:prstGeom>
        </p:spPr>
        <p:style>
          <a:lnRef idx="3">
            <a:schemeClr val="accent5"/>
          </a:lnRef>
          <a:fillRef idx="0">
            <a:schemeClr val="accent5"/>
          </a:fillRef>
          <a:effectRef idx="2">
            <a:schemeClr val="accent5"/>
          </a:effectRef>
          <a:fontRef idx="minor">
            <a:schemeClr val="tx1"/>
          </a:fontRef>
        </p:style>
      </p:cxnSp>
      <p:cxnSp>
        <p:nvCxnSpPr>
          <p:cNvPr id="20" name="Connecteur droit 19">
            <a:extLst>
              <a:ext uri="{FF2B5EF4-FFF2-40B4-BE49-F238E27FC236}">
                <a16:creationId xmlns:a16="http://schemas.microsoft.com/office/drawing/2014/main" id="{5AD15DB8-6DDC-42AB-8B8D-3641E0990FA7}"/>
              </a:ext>
            </a:extLst>
          </p:cNvPr>
          <p:cNvCxnSpPr>
            <a:cxnSpLocks/>
          </p:cNvCxnSpPr>
          <p:nvPr/>
        </p:nvCxnSpPr>
        <p:spPr>
          <a:xfrm flipH="1">
            <a:off x="3770722" y="5081047"/>
            <a:ext cx="1583703" cy="1659118"/>
          </a:xfrm>
          <a:prstGeom prst="line">
            <a:avLst/>
          </a:prstGeom>
        </p:spPr>
        <p:style>
          <a:lnRef idx="3">
            <a:schemeClr val="accent5"/>
          </a:lnRef>
          <a:fillRef idx="0">
            <a:schemeClr val="accent5"/>
          </a:fillRef>
          <a:effectRef idx="2">
            <a:schemeClr val="accent5"/>
          </a:effectRef>
          <a:fontRef idx="minor">
            <a:schemeClr val="tx1"/>
          </a:fontRef>
        </p:style>
      </p:cxnSp>
      <p:cxnSp>
        <p:nvCxnSpPr>
          <p:cNvPr id="43" name="Connecteur droit 42">
            <a:extLst>
              <a:ext uri="{FF2B5EF4-FFF2-40B4-BE49-F238E27FC236}">
                <a16:creationId xmlns:a16="http://schemas.microsoft.com/office/drawing/2014/main" id="{12778445-612D-4E0F-AA92-814023F405E6}"/>
              </a:ext>
            </a:extLst>
          </p:cNvPr>
          <p:cNvCxnSpPr>
            <a:cxnSpLocks/>
          </p:cNvCxnSpPr>
          <p:nvPr/>
        </p:nvCxnSpPr>
        <p:spPr>
          <a:xfrm flipH="1">
            <a:off x="2950590" y="4323368"/>
            <a:ext cx="1564849" cy="15872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Connecteur droit 45">
            <a:extLst>
              <a:ext uri="{FF2B5EF4-FFF2-40B4-BE49-F238E27FC236}">
                <a16:creationId xmlns:a16="http://schemas.microsoft.com/office/drawing/2014/main" id="{719E2F9B-3F76-4B39-9418-586BE3A1BD77}"/>
              </a:ext>
            </a:extLst>
          </p:cNvPr>
          <p:cNvCxnSpPr>
            <a:cxnSpLocks/>
          </p:cNvCxnSpPr>
          <p:nvPr/>
        </p:nvCxnSpPr>
        <p:spPr>
          <a:xfrm>
            <a:off x="2978870" y="4310668"/>
            <a:ext cx="1536569" cy="15999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Rectangle 3">
            <a:extLst>
              <a:ext uri="{FF2B5EF4-FFF2-40B4-BE49-F238E27FC236}">
                <a16:creationId xmlns:a16="http://schemas.microsoft.com/office/drawing/2014/main" id="{DAAA80BB-02F9-4158-813F-AB9CF0F1419B}"/>
              </a:ext>
            </a:extLst>
          </p:cNvPr>
          <p:cNvSpPr/>
          <p:nvPr/>
        </p:nvSpPr>
        <p:spPr>
          <a:xfrm>
            <a:off x="1506458" y="6254449"/>
            <a:ext cx="771365" cy="322845"/>
          </a:xfrm>
          <a:prstGeom prst="rect">
            <a:avLst/>
          </a:prstGeom>
        </p:spPr>
        <p:txBody>
          <a:bodyPr wrap="none">
            <a:spAutoFit/>
          </a:bodyPr>
          <a:lstStyle/>
          <a:p>
            <a:pPr>
              <a:lnSpc>
                <a:spcPct val="107000"/>
              </a:lnSpc>
              <a:spcAft>
                <a:spcPts val="800"/>
              </a:spcAft>
            </a:pPr>
            <a:r>
              <a:rPr lang="fr-FR" sz="1400" i="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Figure 1</a:t>
            </a:r>
            <a:endParaRPr lang="fr-FR" sz="14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3D8BA3D4-BD49-4C28-9F35-0B654AFD2C0C}"/>
              </a:ext>
            </a:extLst>
          </p:cNvPr>
          <p:cNvSpPr/>
          <p:nvPr/>
        </p:nvSpPr>
        <p:spPr>
          <a:xfrm>
            <a:off x="9638546" y="6254449"/>
            <a:ext cx="771365" cy="312650"/>
          </a:xfrm>
          <a:prstGeom prst="rect">
            <a:avLst/>
          </a:prstGeom>
        </p:spPr>
        <p:txBody>
          <a:bodyPr wrap="none">
            <a:spAutoFit/>
          </a:bodyPr>
          <a:lstStyle/>
          <a:p>
            <a:pPr>
              <a:lnSpc>
                <a:spcPct val="107000"/>
              </a:lnSpc>
              <a:spcAft>
                <a:spcPts val="800"/>
              </a:spcAft>
            </a:pPr>
            <a:r>
              <a:rPr lang="fr-FR" sz="1400" i="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Figure 2</a:t>
            </a:r>
            <a:endParaRPr lang="fr-FR" sz="14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3202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677257" y="820733"/>
            <a:ext cx="9945827" cy="905905"/>
          </a:xfrm>
        </p:spPr>
        <p:txBody>
          <a:bodyPr>
            <a:normAutofit fontScale="90000"/>
          </a:bodyPr>
          <a:lstStyle/>
          <a:p>
            <a:r>
              <a:rPr lang="fr-FR" sz="2400" b="1" dirty="0">
                <a:solidFill>
                  <a:schemeClr val="accent5"/>
                </a:solidFill>
              </a:rPr>
              <a:t>La démonstration d’Archimède de sa proposition 1 :</a:t>
            </a:r>
            <a:br>
              <a:rPr lang="fr-FR" sz="2400" b="1" dirty="0">
                <a:solidFill>
                  <a:schemeClr val="accent5"/>
                </a:solidFill>
              </a:rPr>
            </a:br>
            <a:r>
              <a:rPr lang="fr-FR" sz="2200" b="1" u="sng" dirty="0">
                <a:solidFill>
                  <a:schemeClr val="accent5"/>
                </a:solidFill>
              </a:rPr>
              <a:t>   </a:t>
            </a:r>
            <a:br>
              <a:rPr lang="fr-FR" sz="2400" b="1" u="sng" dirty="0">
                <a:solidFill>
                  <a:schemeClr val="accent5"/>
                </a:solidFill>
              </a:rPr>
            </a:br>
            <a:r>
              <a:rPr lang="fr-FR" sz="2400" b="1" dirty="0"/>
              <a:t>« </a:t>
            </a:r>
            <a:r>
              <a:rPr lang="fr-FR" sz="2400" b="1" i="1" dirty="0"/>
              <a:t>Tout cercle est équivalent à un triangle rectangle dans lequel l’un des côtés de l’angle droit est égal au rayon du cercle et la base égale à l’autre côté</a:t>
            </a:r>
            <a:r>
              <a:rPr lang="fr-FR" sz="2400" b="1" dirty="0"/>
              <a:t> ».</a:t>
            </a:r>
            <a:br>
              <a:rPr lang="fr-FR" sz="2400" b="1" dirty="0"/>
            </a:br>
            <a:br>
              <a:rPr lang="fr-FR" sz="2400" b="1" dirty="0">
                <a:solidFill>
                  <a:schemeClr val="accent5"/>
                </a:solidFill>
              </a:rPr>
            </a:br>
            <a:br>
              <a:rPr lang="fr-FR" sz="2400" b="1" i="1" dirty="0"/>
            </a:br>
            <a:endParaRPr lang="fr-FR" sz="2400" i="1" dirty="0"/>
          </a:p>
        </p:txBody>
      </p:sp>
      <p:cxnSp>
        <p:nvCxnSpPr>
          <p:cNvPr id="8" name="Connecteur droit 7">
            <a:extLst>
              <a:ext uri="{FF2B5EF4-FFF2-40B4-BE49-F238E27FC236}">
                <a16:creationId xmlns:a16="http://schemas.microsoft.com/office/drawing/2014/main" id="{C8C7D8BE-C08F-46DD-A00D-2A71185F60D4}"/>
              </a:ext>
            </a:extLst>
          </p:cNvPr>
          <p:cNvCxnSpPr/>
          <p:nvPr/>
        </p:nvCxnSpPr>
        <p:spPr>
          <a:xfrm>
            <a:off x="7235301" y="3551068"/>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97A03E31-A5AE-473B-846F-135C2B2EFDD3}"/>
              </a:ext>
            </a:extLst>
          </p:cNvPr>
          <p:cNvPicPr>
            <a:picLocks noChangeAspect="1"/>
          </p:cNvPicPr>
          <p:nvPr/>
        </p:nvPicPr>
        <p:blipFill>
          <a:blip r:embed="rId2"/>
          <a:stretch>
            <a:fillRect/>
          </a:stretch>
        </p:blipFill>
        <p:spPr>
          <a:xfrm>
            <a:off x="678663" y="1489435"/>
            <a:ext cx="4971507" cy="5368565"/>
          </a:xfrm>
          <a:prstGeom prst="rect">
            <a:avLst/>
          </a:prstGeom>
        </p:spPr>
      </p:pic>
      <p:pic>
        <p:nvPicPr>
          <p:cNvPr id="5" name="Image 4">
            <a:extLst>
              <a:ext uri="{FF2B5EF4-FFF2-40B4-BE49-F238E27FC236}">
                <a16:creationId xmlns:a16="http://schemas.microsoft.com/office/drawing/2014/main" id="{7669E144-A530-42B9-AB02-738CD943469D}"/>
              </a:ext>
            </a:extLst>
          </p:cNvPr>
          <p:cNvPicPr>
            <a:picLocks noChangeAspect="1"/>
          </p:cNvPicPr>
          <p:nvPr/>
        </p:nvPicPr>
        <p:blipFill>
          <a:blip r:embed="rId3"/>
          <a:stretch>
            <a:fillRect/>
          </a:stretch>
        </p:blipFill>
        <p:spPr>
          <a:xfrm>
            <a:off x="6292226" y="3957967"/>
            <a:ext cx="4953951" cy="2597198"/>
          </a:xfrm>
          <a:prstGeom prst="rect">
            <a:avLst/>
          </a:prstGeom>
        </p:spPr>
      </p:pic>
      <p:pic>
        <p:nvPicPr>
          <p:cNvPr id="6" name="Image 5">
            <a:extLst>
              <a:ext uri="{FF2B5EF4-FFF2-40B4-BE49-F238E27FC236}">
                <a16:creationId xmlns:a16="http://schemas.microsoft.com/office/drawing/2014/main" id="{2419D22C-C3ED-4558-871A-CFD951A38AD8}"/>
              </a:ext>
            </a:extLst>
          </p:cNvPr>
          <p:cNvPicPr>
            <a:picLocks noChangeAspect="1"/>
          </p:cNvPicPr>
          <p:nvPr/>
        </p:nvPicPr>
        <p:blipFill>
          <a:blip r:embed="rId4"/>
          <a:stretch>
            <a:fillRect/>
          </a:stretch>
        </p:blipFill>
        <p:spPr>
          <a:xfrm>
            <a:off x="6161988" y="1631903"/>
            <a:ext cx="4886572" cy="2169920"/>
          </a:xfrm>
          <a:prstGeom prst="rect">
            <a:avLst/>
          </a:prstGeom>
        </p:spPr>
      </p:pic>
    </p:spTree>
    <p:extLst>
      <p:ext uri="{BB962C8B-B14F-4D97-AF65-F5344CB8AC3E}">
        <p14:creationId xmlns:p14="http://schemas.microsoft.com/office/powerpoint/2010/main" val="22771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677257" y="820733"/>
            <a:ext cx="9945827" cy="905905"/>
          </a:xfrm>
        </p:spPr>
        <p:txBody>
          <a:bodyPr>
            <a:normAutofit fontScale="90000"/>
          </a:bodyPr>
          <a:lstStyle/>
          <a:p>
            <a:r>
              <a:rPr lang="fr-FR" sz="2400" b="1" dirty="0">
                <a:solidFill>
                  <a:schemeClr val="accent5"/>
                </a:solidFill>
              </a:rPr>
              <a:t>Suite de la démonstration la proposition 1 :</a:t>
            </a:r>
            <a:br>
              <a:rPr lang="fr-FR" sz="2400" b="1" dirty="0">
                <a:solidFill>
                  <a:schemeClr val="accent5"/>
                </a:solidFill>
              </a:rPr>
            </a:br>
            <a:br>
              <a:rPr lang="fr-FR" sz="2400" b="1" dirty="0">
                <a:solidFill>
                  <a:schemeClr val="accent5"/>
                </a:solidFill>
              </a:rPr>
            </a:br>
            <a:br>
              <a:rPr lang="fr-FR" sz="2400" b="1" dirty="0">
                <a:solidFill>
                  <a:schemeClr val="accent5"/>
                </a:solidFill>
              </a:rPr>
            </a:br>
            <a:br>
              <a:rPr lang="fr-FR" sz="2400" b="1" dirty="0">
                <a:solidFill>
                  <a:schemeClr val="accent5"/>
                </a:solidFill>
              </a:rPr>
            </a:br>
            <a:br>
              <a:rPr lang="fr-FR" sz="2400" b="1" i="1" dirty="0"/>
            </a:br>
            <a:endParaRPr lang="fr-FR" sz="2400" i="1" dirty="0"/>
          </a:p>
        </p:txBody>
      </p:sp>
      <p:cxnSp>
        <p:nvCxnSpPr>
          <p:cNvPr id="8" name="Connecteur droit 7">
            <a:extLst>
              <a:ext uri="{FF2B5EF4-FFF2-40B4-BE49-F238E27FC236}">
                <a16:creationId xmlns:a16="http://schemas.microsoft.com/office/drawing/2014/main" id="{C8C7D8BE-C08F-46DD-A00D-2A71185F60D4}"/>
              </a:ext>
            </a:extLst>
          </p:cNvPr>
          <p:cNvCxnSpPr/>
          <p:nvPr/>
        </p:nvCxnSpPr>
        <p:spPr>
          <a:xfrm>
            <a:off x="7235301" y="3551068"/>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DD187AEC-081C-4683-A730-6AD20A9E3AC2}"/>
              </a:ext>
            </a:extLst>
          </p:cNvPr>
          <p:cNvPicPr>
            <a:picLocks noChangeAspect="1"/>
          </p:cNvPicPr>
          <p:nvPr/>
        </p:nvPicPr>
        <p:blipFill>
          <a:blip r:embed="rId2"/>
          <a:stretch>
            <a:fillRect/>
          </a:stretch>
        </p:blipFill>
        <p:spPr>
          <a:xfrm>
            <a:off x="490174" y="1273685"/>
            <a:ext cx="5461315" cy="3034830"/>
          </a:xfrm>
          <a:prstGeom prst="rect">
            <a:avLst/>
          </a:prstGeom>
        </p:spPr>
      </p:pic>
      <p:pic>
        <p:nvPicPr>
          <p:cNvPr id="7" name="Image 6">
            <a:extLst>
              <a:ext uri="{FF2B5EF4-FFF2-40B4-BE49-F238E27FC236}">
                <a16:creationId xmlns:a16="http://schemas.microsoft.com/office/drawing/2014/main" id="{2605C7C8-0852-4FC3-AE6C-84B78D9D3804}"/>
              </a:ext>
            </a:extLst>
          </p:cNvPr>
          <p:cNvPicPr>
            <a:picLocks noChangeAspect="1"/>
          </p:cNvPicPr>
          <p:nvPr/>
        </p:nvPicPr>
        <p:blipFill>
          <a:blip r:embed="rId3"/>
          <a:stretch>
            <a:fillRect/>
          </a:stretch>
        </p:blipFill>
        <p:spPr>
          <a:xfrm>
            <a:off x="6126364" y="2790334"/>
            <a:ext cx="5337969" cy="3726331"/>
          </a:xfrm>
          <a:prstGeom prst="rect">
            <a:avLst/>
          </a:prstGeom>
        </p:spPr>
      </p:pic>
      <p:pic>
        <p:nvPicPr>
          <p:cNvPr id="6" name="Image 5">
            <a:extLst>
              <a:ext uri="{FF2B5EF4-FFF2-40B4-BE49-F238E27FC236}">
                <a16:creationId xmlns:a16="http://schemas.microsoft.com/office/drawing/2014/main" id="{0239831F-B1E6-4E10-8F13-77AD5341AD65}"/>
              </a:ext>
            </a:extLst>
          </p:cNvPr>
          <p:cNvPicPr>
            <a:picLocks noChangeAspect="1"/>
          </p:cNvPicPr>
          <p:nvPr/>
        </p:nvPicPr>
        <p:blipFill>
          <a:blip r:embed="rId4"/>
          <a:stretch>
            <a:fillRect/>
          </a:stretch>
        </p:blipFill>
        <p:spPr>
          <a:xfrm>
            <a:off x="490174" y="4498641"/>
            <a:ext cx="5215968" cy="1861328"/>
          </a:xfrm>
          <a:prstGeom prst="rect">
            <a:avLst/>
          </a:prstGeom>
        </p:spPr>
      </p:pic>
      <p:pic>
        <p:nvPicPr>
          <p:cNvPr id="9" name="Image 8">
            <a:extLst>
              <a:ext uri="{FF2B5EF4-FFF2-40B4-BE49-F238E27FC236}">
                <a16:creationId xmlns:a16="http://schemas.microsoft.com/office/drawing/2014/main" id="{F59F6ED0-E681-4941-9705-0B2237FACDF4}"/>
              </a:ext>
            </a:extLst>
          </p:cNvPr>
          <p:cNvPicPr>
            <a:picLocks noChangeAspect="1"/>
          </p:cNvPicPr>
          <p:nvPr/>
        </p:nvPicPr>
        <p:blipFill>
          <a:blip r:embed="rId5"/>
          <a:stretch>
            <a:fillRect/>
          </a:stretch>
        </p:blipFill>
        <p:spPr>
          <a:xfrm>
            <a:off x="6138572" y="1402430"/>
            <a:ext cx="5223820" cy="832521"/>
          </a:xfrm>
          <a:prstGeom prst="rect">
            <a:avLst/>
          </a:prstGeom>
        </p:spPr>
      </p:pic>
    </p:spTree>
    <p:extLst>
      <p:ext uri="{BB962C8B-B14F-4D97-AF65-F5344CB8AC3E}">
        <p14:creationId xmlns:p14="http://schemas.microsoft.com/office/powerpoint/2010/main" val="1855952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605A7E-6B9B-43AD-B22E-4BCA5B390292}"/>
              </a:ext>
            </a:extLst>
          </p:cNvPr>
          <p:cNvPicPr/>
          <p:nvPr/>
        </p:nvPicPr>
        <p:blipFill rotWithShape="1">
          <a:blip r:embed="rId2"/>
          <a:srcRect t="47301" r="9698" b="44987"/>
          <a:stretch/>
        </p:blipFill>
        <p:spPr bwMode="auto">
          <a:xfrm>
            <a:off x="1179341" y="2030524"/>
            <a:ext cx="9833316" cy="2089785"/>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CA2FDFA4-BF04-42FE-830C-6E6FCE1AD2F1}"/>
              </a:ext>
            </a:extLst>
          </p:cNvPr>
          <p:cNvSpPr/>
          <p:nvPr/>
        </p:nvSpPr>
        <p:spPr>
          <a:xfrm>
            <a:off x="1050524" y="516143"/>
            <a:ext cx="4504182" cy="470000"/>
          </a:xfrm>
          <a:prstGeom prst="rect">
            <a:avLst/>
          </a:prstGeom>
        </p:spPr>
        <p:txBody>
          <a:bodyPr wrap="none">
            <a:spAutoFit/>
          </a:bodyPr>
          <a:lstStyle/>
          <a:p>
            <a:pPr>
              <a:lnSpc>
                <a:spcPct val="107000"/>
              </a:lnSpc>
              <a:spcAft>
                <a:spcPts val="800"/>
              </a:spcAft>
            </a:pPr>
            <a:r>
              <a:rPr lang="fr-FR" sz="2400"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Le point de vue de Bernard Vitrac :</a:t>
            </a:r>
            <a:endParaRPr lang="fr-FR" sz="24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0567AC2-94C7-40E7-9760-AB3C5BF37C28}"/>
              </a:ext>
            </a:extLst>
          </p:cNvPr>
          <p:cNvSpPr/>
          <p:nvPr/>
        </p:nvSpPr>
        <p:spPr>
          <a:xfrm>
            <a:off x="1019452" y="1110876"/>
            <a:ext cx="10153095" cy="1166601"/>
          </a:xfrm>
          <a:prstGeom prst="rect">
            <a:avLst/>
          </a:prstGeom>
        </p:spPr>
        <p:txBody>
          <a:bodyPr wrap="square">
            <a:spAutoFit/>
          </a:bodyPr>
          <a:lstStyle/>
          <a:p>
            <a:pPr>
              <a:lnSpc>
                <a:spcPct val="107000"/>
              </a:lnSpc>
              <a:spcAft>
                <a:spcPts val="800"/>
              </a:spcAft>
            </a:pPr>
            <a:r>
              <a:rPr lang="fr-FR" sz="2000" dirty="0">
                <a:latin typeface="Times New Roman" panose="02020603050405020304" pitchFamily="18" charset="0"/>
                <a:ea typeface="Calibri" panose="020F0502020204030204" pitchFamily="34" charset="0"/>
                <a:cs typeface="Times New Roman" panose="02020603050405020304" pitchFamily="18" charset="0"/>
              </a:rPr>
              <a:t>D’après Bernard Vitrac, le texte original d’Archimède serait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dirty="0">
                <a:latin typeface="Times New Roman" panose="02020603050405020304" pitchFamily="18" charset="0"/>
                <a:ea typeface="Calibri" panose="020F0502020204030204" pitchFamily="34" charset="0"/>
                <a:cs typeface="Times New Roman" panose="02020603050405020304" pitchFamily="18" charset="0"/>
              </a:rPr>
              <a:t>« </a:t>
            </a:r>
            <a:r>
              <a:rPr lang="fr-FR" sz="2000" i="1" dirty="0">
                <a:latin typeface="Times New Roman" panose="02020603050405020304" pitchFamily="18" charset="0"/>
                <a:ea typeface="Calibri" panose="020F0502020204030204" pitchFamily="34" charset="0"/>
                <a:cs typeface="Times New Roman" panose="02020603050405020304" pitchFamily="18" charset="0"/>
              </a:rPr>
              <a:t>Tout cercle est équivalent à la moitié d’un rectangle dont les dimensions sont le rayon du cercle et son demi-périmètre</a:t>
            </a:r>
            <a:r>
              <a:rPr lang="fr-FR" sz="2000" dirty="0">
                <a:latin typeface="Times New Roman" panose="02020603050405020304" pitchFamily="18" charset="0"/>
                <a:ea typeface="Calibri" panose="020F0502020204030204" pitchFamily="34" charset="0"/>
                <a:cs typeface="Times New Roman" panose="02020603050405020304" pitchFamily="18" charset="0"/>
              </a:rPr>
              <a:t>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18816EDB-776F-403F-90DC-3AFB4EFC071C}"/>
              </a:ext>
            </a:extLst>
          </p:cNvPr>
          <p:cNvPicPr/>
          <p:nvPr/>
        </p:nvPicPr>
        <p:blipFill rotWithShape="1">
          <a:blip r:embed="rId3"/>
          <a:srcRect t="43248" b="33080"/>
          <a:stretch/>
        </p:blipFill>
        <p:spPr bwMode="auto">
          <a:xfrm>
            <a:off x="1276618" y="4687071"/>
            <a:ext cx="7546370" cy="1558086"/>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8C59192E-7C66-4EE4-ACCC-8B6B4A06B75B}"/>
              </a:ext>
            </a:extLst>
          </p:cNvPr>
          <p:cNvSpPr/>
          <p:nvPr/>
        </p:nvSpPr>
        <p:spPr>
          <a:xfrm>
            <a:off x="1179341" y="4219024"/>
            <a:ext cx="7546370" cy="369332"/>
          </a:xfrm>
          <a:prstGeom prst="rect">
            <a:avLst/>
          </a:prstGeom>
        </p:spPr>
        <p:txBody>
          <a:bodyPr wrap="square">
            <a:spAutoFit/>
          </a:bodyPr>
          <a:lstStyle/>
          <a:p>
            <a:r>
              <a:rPr lang="fr-FR" dirty="0">
                <a:latin typeface="Times New Roman" panose="02020603050405020304" pitchFamily="18" charset="0"/>
                <a:ea typeface="Calibri" panose="020F0502020204030204" pitchFamily="34" charset="0"/>
                <a:cs typeface="Times New Roman" panose="02020603050405020304" pitchFamily="18" charset="0"/>
              </a:rPr>
              <a:t>La version de Peyrard :</a:t>
            </a:r>
            <a:endParaRPr lang="fr-FR" dirty="0"/>
          </a:p>
        </p:txBody>
      </p:sp>
    </p:spTree>
    <p:extLst>
      <p:ext uri="{BB962C8B-B14F-4D97-AF65-F5344CB8AC3E}">
        <p14:creationId xmlns:p14="http://schemas.microsoft.com/office/powerpoint/2010/main" val="7562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677257" y="820733"/>
            <a:ext cx="9945827" cy="905905"/>
          </a:xfrm>
        </p:spPr>
        <p:txBody>
          <a:bodyPr>
            <a:normAutofit fontScale="90000"/>
          </a:bodyPr>
          <a:lstStyle/>
          <a:p>
            <a:r>
              <a:rPr lang="fr-FR" sz="2400" b="1" dirty="0">
                <a:solidFill>
                  <a:schemeClr val="accent5"/>
                </a:solidFill>
              </a:rPr>
              <a:t>La démonstration de la proposition 1 : une démonstration par l’absurde.</a:t>
            </a:r>
            <a:br>
              <a:rPr lang="fr-FR" sz="2400" b="1" dirty="0">
                <a:solidFill>
                  <a:schemeClr val="accent5"/>
                </a:solidFill>
              </a:rPr>
            </a:br>
            <a:r>
              <a:rPr lang="fr-FR" sz="2400" b="1" dirty="0">
                <a:solidFill>
                  <a:schemeClr val="accent5"/>
                </a:solidFill>
              </a:rPr>
              <a:t> </a:t>
            </a:r>
            <a:br>
              <a:rPr lang="fr-FR" sz="2400" b="1" dirty="0">
                <a:solidFill>
                  <a:schemeClr val="accent5"/>
                </a:solidFill>
              </a:rPr>
            </a:br>
            <a:r>
              <a:rPr lang="fr-FR" sz="2400" b="1" dirty="0"/>
              <a:t>Si le cercle n’est pas égal au triangle, il y a deux cas :</a:t>
            </a:r>
            <a:br>
              <a:rPr lang="fr-FR" sz="2400" b="1" dirty="0"/>
            </a:br>
            <a:br>
              <a:rPr lang="fr-FR" sz="2400" b="1" dirty="0">
                <a:solidFill>
                  <a:schemeClr val="accent5"/>
                </a:solidFill>
              </a:rPr>
            </a:br>
            <a:r>
              <a:rPr lang="fr-FR" sz="2400" b="1" dirty="0">
                <a:solidFill>
                  <a:schemeClr val="accent5"/>
                </a:solidFill>
              </a:rPr>
              <a:t>Premier cas :</a:t>
            </a:r>
            <a:br>
              <a:rPr lang="fr-FR" sz="2400" b="1" dirty="0">
                <a:solidFill>
                  <a:schemeClr val="accent5"/>
                </a:solidFill>
              </a:rPr>
            </a:br>
            <a:br>
              <a:rPr lang="fr-FR" sz="2400" b="1" i="1" dirty="0"/>
            </a:br>
            <a:endParaRPr lang="fr-FR" sz="2400" i="1" dirty="0"/>
          </a:p>
        </p:txBody>
      </p:sp>
      <p:cxnSp>
        <p:nvCxnSpPr>
          <p:cNvPr id="8" name="Connecteur droit 7">
            <a:extLst>
              <a:ext uri="{FF2B5EF4-FFF2-40B4-BE49-F238E27FC236}">
                <a16:creationId xmlns:a16="http://schemas.microsoft.com/office/drawing/2014/main" id="{C8C7D8BE-C08F-46DD-A00D-2A71185F60D4}"/>
              </a:ext>
            </a:extLst>
          </p:cNvPr>
          <p:cNvCxnSpPr/>
          <p:nvPr/>
        </p:nvCxnSpPr>
        <p:spPr>
          <a:xfrm>
            <a:off x="7235301" y="3551068"/>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CBEC77E2-C635-44E8-ABDB-7CFE7B810E24}"/>
              </a:ext>
            </a:extLst>
          </p:cNvPr>
          <p:cNvPicPr/>
          <p:nvPr/>
        </p:nvPicPr>
        <p:blipFill rotWithShape="1">
          <a:blip r:embed="rId2"/>
          <a:srcRect t="45601" b="37097"/>
          <a:stretch/>
        </p:blipFill>
        <p:spPr bwMode="auto">
          <a:xfrm>
            <a:off x="3807738" y="3429000"/>
            <a:ext cx="6815346" cy="1048732"/>
          </a:xfrm>
          <a:prstGeom prst="rect">
            <a:avLst/>
          </a:prstGeom>
          <a:ln>
            <a:noFill/>
          </a:ln>
          <a:extLst>
            <a:ext uri="{53640926-AAD7-44D8-BBD7-CCE9431645EC}">
              <a14:shadowObscured xmlns:a14="http://schemas.microsoft.com/office/drawing/2010/main"/>
            </a:ext>
          </a:extLst>
        </p:spPr>
      </p:pic>
      <p:pic>
        <p:nvPicPr>
          <p:cNvPr id="25" name="Image 24">
            <a:extLst>
              <a:ext uri="{FF2B5EF4-FFF2-40B4-BE49-F238E27FC236}">
                <a16:creationId xmlns:a16="http://schemas.microsoft.com/office/drawing/2014/main" id="{5B1D59CA-9A0E-4BB4-879A-31CA25F9706A}"/>
              </a:ext>
            </a:extLst>
          </p:cNvPr>
          <p:cNvPicPr/>
          <p:nvPr/>
        </p:nvPicPr>
        <p:blipFill rotWithShape="1">
          <a:blip r:embed="rId3"/>
          <a:srcRect t="46334" b="37830"/>
          <a:stretch/>
        </p:blipFill>
        <p:spPr bwMode="auto">
          <a:xfrm>
            <a:off x="3750424" y="2319148"/>
            <a:ext cx="6929974" cy="977641"/>
          </a:xfrm>
          <a:prstGeom prst="rect">
            <a:avLst/>
          </a:prstGeom>
          <a:ln>
            <a:noFill/>
          </a:ln>
          <a:extLst>
            <a:ext uri="{53640926-AAD7-44D8-BBD7-CCE9431645EC}">
              <a14:shadowObscured xmlns:a14="http://schemas.microsoft.com/office/drawing/2010/main"/>
            </a:ext>
          </a:extLst>
        </p:spPr>
      </p:pic>
      <p:sp>
        <p:nvSpPr>
          <p:cNvPr id="26" name="Rectangle 25">
            <a:extLst>
              <a:ext uri="{FF2B5EF4-FFF2-40B4-BE49-F238E27FC236}">
                <a16:creationId xmlns:a16="http://schemas.microsoft.com/office/drawing/2014/main" id="{DDA21294-5D08-4A3D-BF71-7BB098C7DB04}"/>
              </a:ext>
            </a:extLst>
          </p:cNvPr>
          <p:cNvSpPr/>
          <p:nvPr/>
        </p:nvSpPr>
        <p:spPr>
          <a:xfrm>
            <a:off x="859957" y="4832097"/>
            <a:ext cx="9945827" cy="1200329"/>
          </a:xfrm>
          <a:prstGeom prst="rect">
            <a:avLst/>
          </a:prstGeom>
        </p:spPr>
        <p:txBody>
          <a:bodyPr wrap="square">
            <a:spAutoFit/>
          </a:bodyPr>
          <a:lstStyle/>
          <a:p>
            <a:r>
              <a:rPr lang="fr-FR" b="1" dirty="0">
                <a:solidFill>
                  <a:schemeClr val="accent5"/>
                </a:solidFill>
              </a:rPr>
              <a:t>Conclusion : </a:t>
            </a:r>
          </a:p>
          <a:p>
            <a:r>
              <a:rPr lang="fr-FR" dirty="0"/>
              <a:t>Le polygone a une aire inférieure à celle du triangle T, donc la différence entre le cercle et le polygone est supérieure à la différence entre C et T ; </a:t>
            </a:r>
            <a:r>
              <a:rPr lang="fr-FR" b="1" dirty="0"/>
              <a:t>ce qui, à partir d’un certain rang, est contraire au résultat de la méthode d’exhaustion</a:t>
            </a:r>
            <a:r>
              <a:rPr lang="fr-FR" dirty="0"/>
              <a:t>.</a:t>
            </a:r>
          </a:p>
        </p:txBody>
      </p:sp>
      <p:pic>
        <p:nvPicPr>
          <p:cNvPr id="29" name="Image 28">
            <a:extLst>
              <a:ext uri="{FF2B5EF4-FFF2-40B4-BE49-F238E27FC236}">
                <a16:creationId xmlns:a16="http://schemas.microsoft.com/office/drawing/2014/main" id="{B281835F-34DA-4846-8083-D9DEE6FE6E88}"/>
              </a:ext>
            </a:extLst>
          </p:cNvPr>
          <p:cNvPicPr/>
          <p:nvPr/>
        </p:nvPicPr>
        <p:blipFill rotWithShape="1">
          <a:blip r:embed="rId4"/>
          <a:srcRect t="45797" r="2778" b="39223"/>
          <a:stretch/>
        </p:blipFill>
        <p:spPr bwMode="auto">
          <a:xfrm>
            <a:off x="3750423" y="1109332"/>
            <a:ext cx="6654206" cy="9058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39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A1F6C-2103-4F4D-BEA9-232427417FB0}"/>
              </a:ext>
            </a:extLst>
          </p:cNvPr>
          <p:cNvSpPr>
            <a:spLocks noGrp="1"/>
          </p:cNvSpPr>
          <p:nvPr>
            <p:ph type="title"/>
          </p:nvPr>
        </p:nvSpPr>
        <p:spPr>
          <a:xfrm>
            <a:off x="677257" y="820733"/>
            <a:ext cx="9945827" cy="905905"/>
          </a:xfrm>
        </p:spPr>
        <p:txBody>
          <a:bodyPr>
            <a:normAutofit fontScale="90000"/>
          </a:bodyPr>
          <a:lstStyle/>
          <a:p>
            <a:r>
              <a:rPr lang="fr-FR" sz="2400" b="1" dirty="0">
                <a:solidFill>
                  <a:schemeClr val="accent5"/>
                </a:solidFill>
              </a:rPr>
              <a:t>Le deuxième cas :</a:t>
            </a:r>
            <a:br>
              <a:rPr lang="fr-FR" sz="2400" b="1" dirty="0">
                <a:solidFill>
                  <a:schemeClr val="accent5"/>
                </a:solidFill>
              </a:rPr>
            </a:br>
            <a:br>
              <a:rPr lang="fr-FR" sz="2400" b="1" dirty="0">
                <a:solidFill>
                  <a:schemeClr val="accent5"/>
                </a:solidFill>
              </a:rPr>
            </a:br>
            <a:br>
              <a:rPr lang="fr-FR" sz="2400" b="1" dirty="0">
                <a:solidFill>
                  <a:schemeClr val="accent5"/>
                </a:solidFill>
              </a:rPr>
            </a:br>
            <a:br>
              <a:rPr lang="fr-FR" sz="2400" b="1" dirty="0">
                <a:solidFill>
                  <a:schemeClr val="accent5"/>
                </a:solidFill>
              </a:rPr>
            </a:br>
            <a:br>
              <a:rPr lang="fr-FR" sz="2400" b="1" i="1" dirty="0"/>
            </a:br>
            <a:endParaRPr lang="fr-FR" sz="2400" i="1" dirty="0"/>
          </a:p>
        </p:txBody>
      </p:sp>
      <p:cxnSp>
        <p:nvCxnSpPr>
          <p:cNvPr id="8" name="Connecteur droit 7">
            <a:extLst>
              <a:ext uri="{FF2B5EF4-FFF2-40B4-BE49-F238E27FC236}">
                <a16:creationId xmlns:a16="http://schemas.microsoft.com/office/drawing/2014/main" id="{C8C7D8BE-C08F-46DD-A00D-2A71185F60D4}"/>
              </a:ext>
            </a:extLst>
          </p:cNvPr>
          <p:cNvCxnSpPr/>
          <p:nvPr/>
        </p:nvCxnSpPr>
        <p:spPr>
          <a:xfrm>
            <a:off x="7235301" y="355106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DA21294-5D08-4A3D-BF71-7BB098C7DB04}"/>
              </a:ext>
            </a:extLst>
          </p:cNvPr>
          <p:cNvSpPr/>
          <p:nvPr/>
        </p:nvSpPr>
        <p:spPr>
          <a:xfrm>
            <a:off x="677257" y="5049752"/>
            <a:ext cx="9945827" cy="1200329"/>
          </a:xfrm>
          <a:prstGeom prst="rect">
            <a:avLst/>
          </a:prstGeom>
        </p:spPr>
        <p:txBody>
          <a:bodyPr wrap="square">
            <a:spAutoFit/>
          </a:bodyPr>
          <a:lstStyle/>
          <a:p>
            <a:r>
              <a:rPr lang="fr-FR" b="1" dirty="0">
                <a:solidFill>
                  <a:schemeClr val="accent5"/>
                </a:solidFill>
              </a:rPr>
              <a:t>Conclusion : </a:t>
            </a:r>
          </a:p>
          <a:p>
            <a:r>
              <a:rPr lang="fr-FR" dirty="0"/>
              <a:t>Le polygone a une aire supérieure à celle du triangle T, donc la différence entre le polygone et le cercle est supérieure à la différence entre T et C ; </a:t>
            </a:r>
            <a:r>
              <a:rPr lang="fr-FR" b="1" dirty="0"/>
              <a:t>ce qui, à partir d’un certain rang, est contraire au résultat de la méthode d’exhaustion</a:t>
            </a:r>
            <a:r>
              <a:rPr lang="fr-FR" dirty="0"/>
              <a:t>.</a:t>
            </a:r>
          </a:p>
        </p:txBody>
      </p:sp>
      <p:pic>
        <p:nvPicPr>
          <p:cNvPr id="9" name="Image 8">
            <a:extLst>
              <a:ext uri="{FF2B5EF4-FFF2-40B4-BE49-F238E27FC236}">
                <a16:creationId xmlns:a16="http://schemas.microsoft.com/office/drawing/2014/main" id="{213EEBF1-62FD-4500-93B0-4C8A1BFD5DF2}"/>
              </a:ext>
            </a:extLst>
          </p:cNvPr>
          <p:cNvPicPr/>
          <p:nvPr/>
        </p:nvPicPr>
        <p:blipFill rotWithShape="1">
          <a:blip r:embed="rId2"/>
          <a:srcRect t="44620" b="38970"/>
          <a:stretch/>
        </p:blipFill>
        <p:spPr bwMode="auto">
          <a:xfrm>
            <a:off x="3282943" y="2314320"/>
            <a:ext cx="7517464" cy="1200329"/>
          </a:xfrm>
          <a:prstGeom prst="rect">
            <a:avLst/>
          </a:prstGeom>
          <a:ln>
            <a:no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D5990061-19AC-4EDA-9935-C4B06277E680}"/>
              </a:ext>
            </a:extLst>
          </p:cNvPr>
          <p:cNvPicPr/>
          <p:nvPr/>
        </p:nvPicPr>
        <p:blipFill rotWithShape="1">
          <a:blip r:embed="rId3"/>
          <a:srcRect t="45027" r="3439" b="37613"/>
          <a:stretch/>
        </p:blipFill>
        <p:spPr bwMode="auto">
          <a:xfrm>
            <a:off x="3314699" y="3838091"/>
            <a:ext cx="7308385" cy="1200329"/>
          </a:xfrm>
          <a:prstGeom prst="rect">
            <a:avLst/>
          </a:prstGeom>
          <a:ln>
            <a:noFill/>
          </a:ln>
          <a:extLst>
            <a:ext uri="{53640926-AAD7-44D8-BBD7-CCE9431645EC}">
              <a14:shadowObscured xmlns:a14="http://schemas.microsoft.com/office/drawing/2010/main"/>
            </a:ext>
          </a:extLst>
        </p:spPr>
      </p:pic>
      <p:pic>
        <p:nvPicPr>
          <p:cNvPr id="14" name="Image 13">
            <a:extLst>
              <a:ext uri="{FF2B5EF4-FFF2-40B4-BE49-F238E27FC236}">
                <a16:creationId xmlns:a16="http://schemas.microsoft.com/office/drawing/2014/main" id="{545EC599-FF94-4608-BBF2-A64B184A04C1}"/>
              </a:ext>
            </a:extLst>
          </p:cNvPr>
          <p:cNvPicPr/>
          <p:nvPr/>
        </p:nvPicPr>
        <p:blipFill rotWithShape="1">
          <a:blip r:embed="rId4"/>
          <a:srcRect t="45843" r="4365" b="39261"/>
          <a:stretch/>
        </p:blipFill>
        <p:spPr bwMode="auto">
          <a:xfrm>
            <a:off x="3282943" y="749029"/>
            <a:ext cx="6785185" cy="11089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623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17B357-D6B4-481E-AB26-7B59D7AF6C27}"/>
              </a:ext>
            </a:extLst>
          </p:cNvPr>
          <p:cNvSpPr>
            <a:spLocks noGrp="1"/>
          </p:cNvSpPr>
          <p:nvPr>
            <p:ph type="title"/>
          </p:nvPr>
        </p:nvSpPr>
        <p:spPr>
          <a:xfrm>
            <a:off x="838200" y="471658"/>
            <a:ext cx="10515600" cy="398355"/>
          </a:xfrm>
        </p:spPr>
        <p:txBody>
          <a:bodyPr>
            <a:normAutofit fontScale="90000"/>
          </a:bodyPr>
          <a:lstStyle/>
          <a:p>
            <a:r>
              <a:rPr lang="fr-FR" sz="3100" b="1" dirty="0">
                <a:solidFill>
                  <a:schemeClr val="accent5"/>
                </a:solidFill>
              </a:rPr>
              <a:t>Pi dans la Bible :</a:t>
            </a:r>
            <a:r>
              <a:rPr lang="fr-FR" b="1" dirty="0">
                <a:solidFill>
                  <a:schemeClr val="accent5"/>
                </a:solidFill>
              </a:rPr>
              <a:t> </a:t>
            </a:r>
            <a:br>
              <a:rPr lang="fr-FR" b="1" dirty="0">
                <a:solidFill>
                  <a:schemeClr val="accent5"/>
                </a:solidFill>
              </a:rPr>
            </a:br>
            <a:endParaRPr lang="fr-FR" dirty="0"/>
          </a:p>
        </p:txBody>
      </p:sp>
      <p:sp>
        <p:nvSpPr>
          <p:cNvPr id="3" name="Espace réservé du contenu 2">
            <a:extLst>
              <a:ext uri="{FF2B5EF4-FFF2-40B4-BE49-F238E27FC236}">
                <a16:creationId xmlns:a16="http://schemas.microsoft.com/office/drawing/2014/main" id="{754235B9-1657-4856-9876-D76F7618B2BA}"/>
              </a:ext>
            </a:extLst>
          </p:cNvPr>
          <p:cNvSpPr>
            <a:spLocks noGrp="1"/>
          </p:cNvSpPr>
          <p:nvPr>
            <p:ph idx="1"/>
          </p:nvPr>
        </p:nvSpPr>
        <p:spPr>
          <a:xfrm>
            <a:off x="838200" y="870013"/>
            <a:ext cx="10409808" cy="2627789"/>
          </a:xfrm>
        </p:spPr>
        <p:txBody>
          <a:bodyPr>
            <a:normAutofit/>
          </a:bodyPr>
          <a:lstStyle/>
          <a:p>
            <a:pPr marL="0" indent="0">
              <a:buNone/>
            </a:pPr>
            <a:r>
              <a:rPr lang="fr-FR" sz="2000" dirty="0">
                <a:cs typeface="Times New Roman" panose="02020603050405020304" pitchFamily="18" charset="0"/>
              </a:rPr>
              <a:t>Dans le livre des Rois 7, 23 : </a:t>
            </a:r>
          </a:p>
          <a:p>
            <a:pPr marL="0" indent="0">
              <a:buNone/>
            </a:pPr>
            <a:r>
              <a:rPr lang="fr-FR" sz="2000" i="1" dirty="0">
                <a:latin typeface="Times New Roman" panose="02020603050405020304" pitchFamily="18" charset="0"/>
                <a:cs typeface="Times New Roman" panose="02020603050405020304" pitchFamily="18" charset="0"/>
              </a:rPr>
              <a:t>« Il fit la mer de fonte. Elle avait dix coudées d’un bord à l’autre, une forme entièrement ronde, cinq coudées de hauteur, et une circonférence que mesurait un cordon de trente coudées. » </a:t>
            </a:r>
          </a:p>
          <a:p>
            <a:pPr marL="0" indent="0">
              <a:buNone/>
            </a:pPr>
            <a:r>
              <a:rPr lang="fr-FR" sz="2000" i="1" dirty="0">
                <a:cs typeface="Times New Roman" panose="02020603050405020304" pitchFamily="18" charset="0"/>
              </a:rPr>
              <a:t>Un cercle ayant un diamètre de dix coudées et une circonférence de 30 coudées, permet de déduire que les hébreux utilisaient, pour Pi, la valeur 3.</a:t>
            </a:r>
          </a:p>
          <a:p>
            <a:pPr marL="0" indent="0">
              <a:buNone/>
            </a:pPr>
            <a:r>
              <a:rPr lang="fr-FR" sz="2000" dirty="0">
                <a:cs typeface="Times New Roman" panose="02020603050405020304" pitchFamily="18" charset="0"/>
              </a:rPr>
              <a:t>Selon les archéologues bibliques, </a:t>
            </a:r>
            <a:r>
              <a:rPr lang="fr-FR" sz="2000" i="1" dirty="0">
                <a:cs typeface="Times New Roman" panose="02020603050405020304" pitchFamily="18" charset="0"/>
              </a:rPr>
              <a:t>ce passage de la Bible </a:t>
            </a:r>
            <a:r>
              <a:rPr lang="fr-FR" sz="2000" dirty="0"/>
              <a:t>est d'attribué, la responsabilité de ce texte, à un groupe de scribes pendant l’exil du peuple hébreux à Babylone, donc après l’année – </a:t>
            </a:r>
            <a:r>
              <a:rPr lang="fr-FR" sz="2000" b="1" dirty="0"/>
              <a:t>586.</a:t>
            </a:r>
            <a:endParaRPr lang="fr-FR" sz="2000" dirty="0"/>
          </a:p>
        </p:txBody>
      </p:sp>
      <p:pic>
        <p:nvPicPr>
          <p:cNvPr id="4" name="Image 3">
            <a:extLst>
              <a:ext uri="{FF2B5EF4-FFF2-40B4-BE49-F238E27FC236}">
                <a16:creationId xmlns:a16="http://schemas.microsoft.com/office/drawing/2014/main" id="{68853CB4-8DB6-4BF1-873E-36B43B79DD8E}"/>
              </a:ext>
            </a:extLst>
          </p:cNvPr>
          <p:cNvPicPr/>
          <p:nvPr/>
        </p:nvPicPr>
        <p:blipFill rotWithShape="1">
          <a:blip r:embed="rId2" cstate="print">
            <a:extLst>
              <a:ext uri="{28A0092B-C50C-407E-A947-70E740481C1C}">
                <a14:useLocalDpi xmlns:a14="http://schemas.microsoft.com/office/drawing/2010/main" val="0"/>
              </a:ext>
            </a:extLst>
          </a:blip>
          <a:srcRect l="29100" t="51970" r="28704" b="18166"/>
          <a:stretch/>
        </p:blipFill>
        <p:spPr bwMode="auto">
          <a:xfrm>
            <a:off x="3471262" y="3354002"/>
            <a:ext cx="7486650" cy="3095625"/>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852C8E1-1486-4709-B75D-4D384622F325}"/>
                  </a:ext>
                </a:extLst>
              </p:cNvPr>
              <p:cNvSpPr/>
              <p:nvPr/>
            </p:nvSpPr>
            <p:spPr>
              <a:xfrm>
                <a:off x="838200" y="4381470"/>
                <a:ext cx="3798539" cy="400110"/>
              </a:xfrm>
              <a:prstGeom prst="rect">
                <a:avLst/>
              </a:prstGeom>
            </p:spPr>
            <p:txBody>
              <a:bodyPr wrap="none">
                <a:spAutoFit/>
              </a:bodyPr>
              <a:lstStyle/>
              <a:p>
                <a:pPr algn="ctr"/>
                <a:r>
                  <a:rPr lang="fr-FR" dirty="0">
                    <a:solidFill>
                      <a:schemeClr val="accent5"/>
                    </a:solidFill>
                    <a:latin typeface="Times New Roman" panose="02020603050405020304" pitchFamily="18" charset="0"/>
                    <a:ea typeface="Times New Roman" panose="02020603050405020304" pitchFamily="18" charset="0"/>
                  </a:rPr>
                  <a:t>Extrait du livre : le fascinant nombre </a:t>
                </a:r>
                <a14:m>
                  <m:oMath xmlns:m="http://schemas.openxmlformats.org/officeDocument/2006/math">
                    <m:r>
                      <a:rPr lang="fr-FR" sz="2000" i="1">
                        <a:solidFill>
                          <a:schemeClr val="accent5"/>
                        </a:solidFill>
                        <a:effectLst/>
                        <a:latin typeface="Cambria Math" panose="02040503050406030204" pitchFamily="18" charset="0"/>
                        <a:ea typeface="Times New Roman" panose="02020603050405020304" pitchFamily="18" charset="0"/>
                      </a:rPr>
                      <m:t>𝜋</m:t>
                    </m:r>
                  </m:oMath>
                </a14:m>
                <a:endParaRPr lang="fr-FR" dirty="0">
                  <a:solidFill>
                    <a:schemeClr val="accent5"/>
                  </a:solidFill>
                  <a:latin typeface="Times New Roman" panose="02020603050405020304" pitchFamily="18" charset="0"/>
                  <a:ea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A852C8E1-1486-4709-B75D-4D384622F325}"/>
                  </a:ext>
                </a:extLst>
              </p:cNvPr>
              <p:cNvSpPr>
                <a:spLocks noRot="1" noChangeAspect="1" noMove="1" noResize="1" noEditPoints="1" noAdjustHandles="1" noChangeArrowheads="1" noChangeShapeType="1" noTextEdit="1"/>
              </p:cNvSpPr>
              <p:nvPr/>
            </p:nvSpPr>
            <p:spPr>
              <a:xfrm>
                <a:off x="838200" y="4381470"/>
                <a:ext cx="3798539" cy="400110"/>
              </a:xfrm>
              <a:prstGeom prst="rect">
                <a:avLst/>
              </a:prstGeom>
              <a:blipFill>
                <a:blip r:embed="rId3"/>
                <a:stretch>
                  <a:fillRect l="-963" t="-3077" b="-23077"/>
                </a:stretch>
              </a:blipFill>
            </p:spPr>
            <p:txBody>
              <a:bodyPr/>
              <a:lstStyle/>
              <a:p>
                <a:r>
                  <a:rPr lang="fr-FR">
                    <a:noFill/>
                  </a:rPr>
                  <a:t> </a:t>
                </a:r>
              </a:p>
            </p:txBody>
          </p:sp>
        </mc:Fallback>
      </mc:AlternateContent>
    </p:spTree>
    <p:extLst>
      <p:ext uri="{BB962C8B-B14F-4D97-AF65-F5344CB8AC3E}">
        <p14:creationId xmlns:p14="http://schemas.microsoft.com/office/powerpoint/2010/main" val="254123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1085850" y="400050"/>
            <a:ext cx="10267950" cy="142875"/>
          </a:xfrm>
        </p:spPr>
        <p:txBody>
          <a:bodyPr>
            <a:normAutofit fontScale="90000"/>
          </a:bodyPr>
          <a:lstStyle/>
          <a:p>
            <a:br>
              <a:rPr lang="fr-FR" sz="3600" b="1" dirty="0">
                <a:solidFill>
                  <a:schemeClr val="accent5"/>
                </a:solidFill>
              </a:rPr>
            </a:br>
            <a:r>
              <a:rPr lang="fr-FR" sz="3100" b="1" dirty="0">
                <a:solidFill>
                  <a:schemeClr val="accent5"/>
                </a:solidFill>
              </a:rPr>
              <a:t>Pi chez les égyptiens :</a:t>
            </a:r>
            <a:endParaRPr lang="fr-FR" sz="3100" dirty="0"/>
          </a:p>
        </p:txBody>
      </p:sp>
      <mc:AlternateContent xmlns:mc="http://schemas.openxmlformats.org/markup-compatibility/2006" xmlns:a14="http://schemas.microsoft.com/office/drawing/2010/main">
        <mc:Choice Requires="a14">
          <p:sp>
            <p:nvSpPr>
              <p:cNvPr id="12" name="Espace réservé du contenu 11">
                <a:extLst>
                  <a:ext uri="{FF2B5EF4-FFF2-40B4-BE49-F238E27FC236}">
                    <a16:creationId xmlns:a16="http://schemas.microsoft.com/office/drawing/2014/main" id="{8BD90781-1330-49B9-8085-88306F357048}"/>
                  </a:ext>
                </a:extLst>
              </p:cNvPr>
              <p:cNvSpPr>
                <a:spLocks noGrp="1"/>
              </p:cNvSpPr>
              <p:nvPr>
                <p:ph sz="half" idx="2"/>
              </p:nvPr>
            </p:nvSpPr>
            <p:spPr>
              <a:xfrm>
                <a:off x="6219825" y="1044390"/>
                <a:ext cx="5511927" cy="5054658"/>
              </a:xfrm>
            </p:spPr>
            <p:txBody>
              <a:bodyPr>
                <a:noAutofit/>
              </a:bodyPr>
              <a:lstStyle/>
              <a:p>
                <a:r>
                  <a:rPr lang="fr-FR" sz="2400" dirty="0"/>
                  <a:t>Un carré de côté 9 divisé en neuf petits carrés.</a:t>
                </a:r>
              </a:p>
              <a:p>
                <a:r>
                  <a:rPr lang="fr-FR" sz="2400" dirty="0"/>
                  <a:t>Un cercle, de diamètre 9, inscrit dans le grand carré.</a:t>
                </a:r>
              </a:p>
              <a:p>
                <a:r>
                  <a:rPr lang="fr-FR" sz="2400" dirty="0"/>
                  <a:t>L’octogone, obtenu en coupant les coins du grand carré, a une aire égale  à :                  </a:t>
                </a:r>
                <a14:m>
                  <m:oMath xmlns:m="http://schemas.openxmlformats.org/officeDocument/2006/math">
                    <m:r>
                      <a:rPr lang="fr-FR" sz="2400" b="0" i="0" dirty="0" smtClean="0">
                        <a:latin typeface="Cambria Math" panose="02040503050406030204" pitchFamily="18" charset="0"/>
                      </a:rPr>
                      <m:t>       </m:t>
                    </m:r>
                    <m:r>
                      <a:rPr lang="fr-FR" sz="2400" b="0" i="1" dirty="0" smtClean="0">
                        <a:latin typeface="Cambria Math" panose="02040503050406030204" pitchFamily="18" charset="0"/>
                      </a:rPr>
                      <m:t>     </m:t>
                    </m:r>
                    <m:r>
                      <a:rPr lang="fr-FR" sz="2400" i="1" dirty="0" smtClean="0">
                        <a:latin typeface="Cambria Math" panose="02040503050406030204" pitchFamily="18" charset="0"/>
                      </a:rPr>
                      <m:t>81−</m:t>
                    </m:r>
                    <m:r>
                      <a:rPr lang="fr-FR" sz="2400" b="0" i="1" dirty="0" smtClean="0">
                        <a:latin typeface="Cambria Math" panose="02040503050406030204" pitchFamily="18" charset="0"/>
                      </a:rPr>
                      <m:t>2</m:t>
                    </m:r>
                    <m:r>
                      <a:rPr lang="fr-FR" sz="2400" b="0" i="1" dirty="0" smtClean="0">
                        <a:latin typeface="Cambria Math" panose="02040503050406030204" pitchFamily="18" charset="0"/>
                        <a:ea typeface="Cambria Math" panose="02040503050406030204" pitchFamily="18" charset="0"/>
                      </a:rPr>
                      <m:t>×9=63</m:t>
                    </m:r>
                    <m:r>
                      <a:rPr lang="fr-FR" sz="2400" i="1" dirty="0" smtClean="0">
                        <a:latin typeface="Cambria Math" panose="02040503050406030204" pitchFamily="18" charset="0"/>
                      </a:rPr>
                      <m:t> </m:t>
                    </m:r>
                    <m:r>
                      <a:rPr lang="fr-FR" sz="2400" b="0" i="1" dirty="0" smtClean="0">
                        <a:latin typeface="Cambria Math" panose="02040503050406030204" pitchFamily="18" charset="0"/>
                      </a:rPr>
                      <m:t> </m:t>
                    </m:r>
                  </m:oMath>
                </a14:m>
                <a:r>
                  <a:rPr lang="fr-FR" sz="2400" dirty="0"/>
                  <a:t>            </a:t>
                </a:r>
              </a:p>
              <a:p>
                <a:r>
                  <a:rPr lang="fr-FR" sz="2400" dirty="0"/>
                  <a:t>Cette aire est sensiblement la même que celle du disque et proche de 64.</a:t>
                </a:r>
              </a:p>
              <a:p>
                <a:r>
                  <a:rPr lang="fr-FR" sz="2400" dirty="0"/>
                  <a:t>On en déduit que, pour les égyptiens : </a:t>
                </a:r>
                <a14:m>
                  <m:oMath xmlns:m="http://schemas.openxmlformats.org/officeDocument/2006/math">
                    <m:r>
                      <a:rPr lang="fr-FR" sz="2400" b="0" i="0" smtClean="0">
                        <a:latin typeface="Cambria Math" panose="02040503050406030204" pitchFamily="18" charset="0"/>
                      </a:rPr>
                      <m:t>    </m:t>
                    </m:r>
                    <m:r>
                      <a:rPr lang="fr-FR" sz="2400" i="1">
                        <a:latin typeface="Cambria Math" panose="02040503050406030204" pitchFamily="18" charset="0"/>
                      </a:rPr>
                      <m:t>𝜋</m:t>
                    </m:r>
                    <m:r>
                      <a:rPr lang="fr-FR" sz="2400" i="1">
                        <a:latin typeface="Cambria Math" panose="02040503050406030204" pitchFamily="18" charset="0"/>
                      </a:rPr>
                      <m:t>≅</m:t>
                    </m:r>
                    <m:f>
                      <m:fPr>
                        <m:ctrlPr>
                          <a:rPr lang="fr-FR" sz="2400" i="1">
                            <a:latin typeface="Cambria Math" panose="02040503050406030204" pitchFamily="18" charset="0"/>
                          </a:rPr>
                        </m:ctrlPr>
                      </m:fPr>
                      <m:num>
                        <m:r>
                          <a:rPr lang="fr-FR" sz="2400" i="1">
                            <a:latin typeface="Cambria Math" panose="02040503050406030204" pitchFamily="18" charset="0"/>
                          </a:rPr>
                          <m:t>64×4</m:t>
                        </m:r>
                      </m:num>
                      <m:den>
                        <m:r>
                          <a:rPr lang="fr-FR" sz="2400" i="1">
                            <a:latin typeface="Cambria Math" panose="02040503050406030204" pitchFamily="18" charset="0"/>
                          </a:rPr>
                          <m:t>81</m:t>
                        </m:r>
                      </m:den>
                    </m:f>
                    <m:r>
                      <a:rPr lang="fr-FR" sz="2400" i="1">
                        <a:latin typeface="Cambria Math" panose="02040503050406030204" pitchFamily="18" charset="0"/>
                      </a:rPr>
                      <m:t>=</m:t>
                    </m:r>
                    <m:sSup>
                      <m:sSupPr>
                        <m:ctrlPr>
                          <a:rPr lang="fr-FR" sz="2400" i="1">
                            <a:latin typeface="Cambria Math" panose="02040503050406030204" pitchFamily="18" charset="0"/>
                          </a:rPr>
                        </m:ctrlPr>
                      </m:sSupPr>
                      <m:e>
                        <m:d>
                          <m:dPr>
                            <m:ctrlPr>
                              <a:rPr lang="fr-FR" sz="2400" i="1">
                                <a:latin typeface="Cambria Math" panose="02040503050406030204" pitchFamily="18" charset="0"/>
                              </a:rPr>
                            </m:ctrlPr>
                          </m:dPr>
                          <m:e>
                            <m:f>
                              <m:fPr>
                                <m:ctrlPr>
                                  <a:rPr lang="fr-FR" sz="2400" i="1">
                                    <a:latin typeface="Cambria Math" panose="02040503050406030204" pitchFamily="18" charset="0"/>
                                  </a:rPr>
                                </m:ctrlPr>
                              </m:fPr>
                              <m:num>
                                <m:r>
                                  <a:rPr lang="fr-FR" sz="2400" i="1">
                                    <a:latin typeface="Cambria Math" panose="02040503050406030204" pitchFamily="18" charset="0"/>
                                  </a:rPr>
                                  <m:t>16</m:t>
                                </m:r>
                              </m:num>
                              <m:den>
                                <m:r>
                                  <a:rPr lang="fr-FR" sz="2400" i="1">
                                    <a:latin typeface="Cambria Math" panose="02040503050406030204" pitchFamily="18" charset="0"/>
                                  </a:rPr>
                                  <m:t>9</m:t>
                                </m:r>
                              </m:den>
                            </m:f>
                          </m:e>
                        </m:d>
                      </m:e>
                      <m:sup>
                        <m:r>
                          <a:rPr lang="fr-FR" sz="2400" i="1">
                            <a:latin typeface="Cambria Math" panose="02040503050406030204" pitchFamily="18" charset="0"/>
                          </a:rPr>
                          <m:t>2</m:t>
                        </m:r>
                      </m:sup>
                    </m:sSup>
                    <m:r>
                      <a:rPr lang="fr-FR" sz="2400" i="1">
                        <a:latin typeface="Cambria Math" panose="02040503050406030204" pitchFamily="18" charset="0"/>
                      </a:rPr>
                      <m:t>=</m:t>
                    </m:r>
                    <m:sSup>
                      <m:sSupPr>
                        <m:ctrlPr>
                          <a:rPr lang="fr-FR" sz="2400" i="1">
                            <a:latin typeface="Cambria Math" panose="02040503050406030204" pitchFamily="18" charset="0"/>
                          </a:rPr>
                        </m:ctrlPr>
                      </m:sSupPr>
                      <m:e>
                        <m:d>
                          <m:dPr>
                            <m:ctrlPr>
                              <a:rPr lang="fr-FR" sz="2400" i="1">
                                <a:latin typeface="Cambria Math" panose="02040503050406030204" pitchFamily="18" charset="0"/>
                              </a:rPr>
                            </m:ctrlPr>
                          </m:dPr>
                          <m:e>
                            <m:f>
                              <m:fPr>
                                <m:ctrlPr>
                                  <a:rPr lang="fr-FR" sz="2400" i="1">
                                    <a:latin typeface="Cambria Math" panose="02040503050406030204" pitchFamily="18" charset="0"/>
                                  </a:rPr>
                                </m:ctrlPr>
                              </m:fPr>
                              <m:num>
                                <m:r>
                                  <a:rPr lang="fr-FR" sz="2400" b="0" i="1" smtClean="0">
                                    <a:latin typeface="Cambria Math" panose="02040503050406030204" pitchFamily="18" charset="0"/>
                                  </a:rPr>
                                  <m:t>4</m:t>
                                </m:r>
                              </m:num>
                              <m:den>
                                <m:r>
                                  <a:rPr lang="fr-FR" sz="2400" b="0" i="1" smtClean="0">
                                    <a:latin typeface="Cambria Math" panose="02040503050406030204" pitchFamily="18" charset="0"/>
                                  </a:rPr>
                                  <m:t>3</m:t>
                                </m:r>
                              </m:den>
                            </m:f>
                          </m:e>
                        </m:d>
                      </m:e>
                      <m:sup>
                        <m:r>
                          <a:rPr lang="fr-FR" sz="2400" b="0" i="1" smtClean="0">
                            <a:latin typeface="Cambria Math" panose="02040503050406030204" pitchFamily="18" charset="0"/>
                          </a:rPr>
                          <m:t>4</m:t>
                        </m:r>
                      </m:sup>
                    </m:sSup>
                    <m:r>
                      <a:rPr lang="fr-FR" sz="2400" i="1">
                        <a:latin typeface="Cambria Math" panose="02040503050406030204" pitchFamily="18" charset="0"/>
                      </a:rPr>
                      <m:t>≅3.160</m:t>
                    </m:r>
                  </m:oMath>
                </a14:m>
                <a:endParaRPr lang="fr-FR" sz="2400" dirty="0"/>
              </a:p>
              <a:p>
                <a:r>
                  <a:rPr lang="fr-FR" sz="2400" dirty="0"/>
                  <a:t>L’autre possibilité était moins bonne : </a:t>
                </a:r>
                <a14:m>
                  <m:oMath xmlns:m="http://schemas.openxmlformats.org/officeDocument/2006/math">
                    <m:r>
                      <a:rPr lang="fr-FR" sz="2400" b="0" i="0" smtClean="0">
                        <a:latin typeface="Cambria Math" panose="02040503050406030204" pitchFamily="18" charset="0"/>
                      </a:rPr>
                      <m:t>             </m:t>
                    </m:r>
                    <m:r>
                      <a:rPr lang="fr-FR" sz="2400" i="1">
                        <a:latin typeface="Cambria Math" panose="02040503050406030204" pitchFamily="18" charset="0"/>
                      </a:rPr>
                      <m:t>𝜋</m:t>
                    </m:r>
                    <m:r>
                      <a:rPr lang="fr-FR" sz="2400" i="1">
                        <a:latin typeface="Cambria Math" panose="02040503050406030204" pitchFamily="18" charset="0"/>
                      </a:rPr>
                      <m:t>≅</m:t>
                    </m:r>
                    <m:f>
                      <m:fPr>
                        <m:ctrlPr>
                          <a:rPr lang="fr-FR" sz="2400" i="1">
                            <a:latin typeface="Cambria Math" panose="02040503050406030204" pitchFamily="18" charset="0"/>
                          </a:rPr>
                        </m:ctrlPr>
                      </m:fPr>
                      <m:num>
                        <m:r>
                          <a:rPr lang="fr-FR" sz="2400" i="1">
                            <a:latin typeface="Cambria Math" panose="02040503050406030204" pitchFamily="18" charset="0"/>
                          </a:rPr>
                          <m:t>6</m:t>
                        </m:r>
                        <m:r>
                          <a:rPr lang="fr-FR" sz="2400" b="0" i="1" smtClean="0">
                            <a:latin typeface="Cambria Math" panose="02040503050406030204" pitchFamily="18" charset="0"/>
                          </a:rPr>
                          <m:t>3</m:t>
                        </m:r>
                        <m:r>
                          <a:rPr lang="fr-FR" sz="2400" i="1">
                            <a:latin typeface="Cambria Math" panose="02040503050406030204" pitchFamily="18" charset="0"/>
                          </a:rPr>
                          <m:t>×4</m:t>
                        </m:r>
                      </m:num>
                      <m:den>
                        <m:r>
                          <a:rPr lang="fr-FR" sz="2400" i="1">
                            <a:latin typeface="Cambria Math" panose="02040503050406030204" pitchFamily="18" charset="0"/>
                          </a:rPr>
                          <m:t>81</m:t>
                        </m:r>
                      </m:den>
                    </m:f>
                    <m:r>
                      <a:rPr lang="fr-FR" sz="2400" i="1">
                        <a:latin typeface="Cambria Math" panose="02040503050406030204" pitchFamily="18" charset="0"/>
                      </a:rPr>
                      <m:t>≅3.1</m:t>
                    </m:r>
                    <m:r>
                      <a:rPr lang="fr-FR" sz="2400" b="0" i="1" smtClean="0">
                        <a:latin typeface="Cambria Math" panose="02040503050406030204" pitchFamily="18" charset="0"/>
                      </a:rPr>
                      <m:t>11</m:t>
                    </m:r>
                  </m:oMath>
                </a14:m>
                <a:r>
                  <a:rPr lang="fr-FR" sz="2400" dirty="0"/>
                  <a:t>                </a:t>
                </a:r>
              </a:p>
            </p:txBody>
          </p:sp>
        </mc:Choice>
        <mc:Fallback xmlns="">
          <p:sp>
            <p:nvSpPr>
              <p:cNvPr id="12" name="Espace réservé du contenu 11">
                <a:extLst>
                  <a:ext uri="{FF2B5EF4-FFF2-40B4-BE49-F238E27FC236}">
                    <a16:creationId xmlns:a16="http://schemas.microsoft.com/office/drawing/2014/main" id="{8BD90781-1330-49B9-8085-88306F357048}"/>
                  </a:ext>
                </a:extLst>
              </p:cNvPr>
              <p:cNvSpPr>
                <a:spLocks noGrp="1" noRot="1" noChangeAspect="1" noMove="1" noResize="1" noEditPoints="1" noAdjustHandles="1" noChangeArrowheads="1" noChangeShapeType="1" noTextEdit="1"/>
              </p:cNvSpPr>
              <p:nvPr>
                <p:ph sz="half" idx="2"/>
              </p:nvPr>
            </p:nvSpPr>
            <p:spPr>
              <a:xfrm>
                <a:off x="6219825" y="1044390"/>
                <a:ext cx="5511927" cy="5054658"/>
              </a:xfrm>
              <a:blipFill>
                <a:blip r:embed="rId2"/>
                <a:stretch>
                  <a:fillRect l="-1436" t="-1687" r="-10055" b="-5783"/>
                </a:stretch>
              </a:blipFill>
            </p:spPr>
            <p:txBody>
              <a:bodyPr/>
              <a:lstStyle/>
              <a:p>
                <a:r>
                  <a:rPr lang="fr-FR">
                    <a:noFill/>
                  </a:rPr>
                  <a:t> </a:t>
                </a:r>
              </a:p>
            </p:txBody>
          </p:sp>
        </mc:Fallback>
      </mc:AlternateContent>
      <p:sp>
        <p:nvSpPr>
          <p:cNvPr id="18" name="Espace réservé du contenu 17">
            <a:extLst>
              <a:ext uri="{FF2B5EF4-FFF2-40B4-BE49-F238E27FC236}">
                <a16:creationId xmlns:a16="http://schemas.microsoft.com/office/drawing/2014/main" id="{17E39E12-8E1E-4222-833A-3525FD70C0F3}"/>
              </a:ext>
            </a:extLst>
          </p:cNvPr>
          <p:cNvSpPr>
            <a:spLocks noGrp="1"/>
          </p:cNvSpPr>
          <p:nvPr>
            <p:ph sz="half" idx="1"/>
          </p:nvPr>
        </p:nvSpPr>
        <p:spPr/>
        <p:txBody>
          <a:bodyPr/>
          <a:lstStyle/>
          <a:p>
            <a:endParaRPr lang="fr-FR"/>
          </a:p>
        </p:txBody>
      </p:sp>
      <p:pic>
        <p:nvPicPr>
          <p:cNvPr id="19" name="Image 18">
            <a:extLst>
              <a:ext uri="{FF2B5EF4-FFF2-40B4-BE49-F238E27FC236}">
                <a16:creationId xmlns:a16="http://schemas.microsoft.com/office/drawing/2014/main" id="{DF7003CC-B82C-4CAE-AE5A-1364360118E7}"/>
              </a:ext>
            </a:extLst>
          </p:cNvPr>
          <p:cNvPicPr>
            <a:picLocks noChangeAspect="1"/>
          </p:cNvPicPr>
          <p:nvPr/>
        </p:nvPicPr>
        <p:blipFill>
          <a:blip r:embed="rId3"/>
          <a:stretch>
            <a:fillRect/>
          </a:stretch>
        </p:blipFill>
        <p:spPr>
          <a:xfrm>
            <a:off x="838200" y="1044390"/>
            <a:ext cx="5010150" cy="5267325"/>
          </a:xfrm>
          <a:prstGeom prst="rect">
            <a:avLst/>
          </a:prstGeom>
        </p:spPr>
      </p:pic>
    </p:spTree>
    <p:extLst>
      <p:ext uri="{BB962C8B-B14F-4D97-AF65-F5344CB8AC3E}">
        <p14:creationId xmlns:p14="http://schemas.microsoft.com/office/powerpoint/2010/main" val="23031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0FEFCCB-4E46-4A7B-B6D7-4BBB7A07AFFB}"/>
              </a:ext>
            </a:extLst>
          </p:cNvPr>
          <p:cNvPicPr>
            <a:picLocks noChangeAspect="1"/>
          </p:cNvPicPr>
          <p:nvPr/>
        </p:nvPicPr>
        <p:blipFill>
          <a:blip r:embed="rId2"/>
          <a:stretch>
            <a:fillRect/>
          </a:stretch>
        </p:blipFill>
        <p:spPr>
          <a:xfrm>
            <a:off x="1543050" y="21368"/>
            <a:ext cx="9134452" cy="683663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Encre 3">
                <a:extLst>
                  <a:ext uri="{FF2B5EF4-FFF2-40B4-BE49-F238E27FC236}">
                    <a16:creationId xmlns:a16="http://schemas.microsoft.com/office/drawing/2014/main" id="{83C09CF8-D744-49AF-8BE6-BF50C86FA555}"/>
                  </a:ext>
                </a:extLst>
              </p14:cNvPr>
              <p14:cNvContentPartPr/>
              <p14:nvPr/>
            </p14:nvContentPartPr>
            <p14:xfrm>
              <a:off x="8530473" y="4477830"/>
              <a:ext cx="1351440" cy="1028520"/>
            </p14:xfrm>
          </p:contentPart>
        </mc:Choice>
        <mc:Fallback xmlns="">
          <p:pic>
            <p:nvPicPr>
              <p:cNvPr id="4" name="Encre 3">
                <a:extLst>
                  <a:ext uri="{FF2B5EF4-FFF2-40B4-BE49-F238E27FC236}">
                    <a16:creationId xmlns:a16="http://schemas.microsoft.com/office/drawing/2014/main" id="{83C09CF8-D744-49AF-8BE6-BF50C86FA555}"/>
                  </a:ext>
                </a:extLst>
              </p:cNvPr>
              <p:cNvPicPr/>
              <p:nvPr/>
            </p:nvPicPr>
            <p:blipFill>
              <a:blip r:embed="rId4"/>
              <a:stretch>
                <a:fillRect/>
              </a:stretch>
            </p:blipFill>
            <p:spPr>
              <a:xfrm>
                <a:off x="8521473" y="4468830"/>
                <a:ext cx="1369080" cy="1046160"/>
              </a:xfrm>
              <a:prstGeom prst="rect">
                <a:avLst/>
              </a:prstGeom>
            </p:spPr>
          </p:pic>
        </mc:Fallback>
      </mc:AlternateContent>
    </p:spTree>
    <p:extLst>
      <p:ext uri="{BB962C8B-B14F-4D97-AF65-F5344CB8AC3E}">
        <p14:creationId xmlns:p14="http://schemas.microsoft.com/office/powerpoint/2010/main" val="3254140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6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age 1">
            <a:extLst>
              <a:ext uri="{FF2B5EF4-FFF2-40B4-BE49-F238E27FC236}">
                <a16:creationId xmlns:a16="http://schemas.microsoft.com/office/drawing/2014/main" id="{EAF3717B-63AB-43B5-8597-B7E9DF6ADB20}"/>
              </a:ext>
            </a:extLst>
          </p:cNvPr>
          <p:cNvPicPr/>
          <p:nvPr/>
        </p:nvPicPr>
        <p:blipFill rotWithShape="1">
          <a:blip r:embed="rId2">
            <a:extLst>
              <a:ext uri="{28A0092B-C50C-407E-A947-70E740481C1C}">
                <a14:useLocalDpi xmlns:a14="http://schemas.microsoft.com/office/drawing/2010/main" val="0"/>
              </a:ext>
            </a:extLst>
          </a:blip>
          <a:srcRect l="14947" t="16696" r="5026" b="5703"/>
          <a:stretch/>
        </p:blipFill>
        <p:spPr bwMode="auto">
          <a:xfrm>
            <a:off x="1069026" y="643467"/>
            <a:ext cx="10213747" cy="557106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87798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6941AA-7AAF-4601-B319-141B2B9E4032}"/>
              </a:ext>
            </a:extLst>
          </p:cNvPr>
          <p:cNvPicPr>
            <a:picLocks noChangeAspect="1"/>
          </p:cNvPicPr>
          <p:nvPr/>
        </p:nvPicPr>
        <p:blipFill>
          <a:blip r:embed="rId2"/>
          <a:stretch>
            <a:fillRect/>
          </a:stretch>
        </p:blipFill>
        <p:spPr>
          <a:xfrm>
            <a:off x="1584802" y="52557"/>
            <a:ext cx="8791575" cy="6752885"/>
          </a:xfrm>
          <a:prstGeom prst="rect">
            <a:avLst/>
          </a:prstGeom>
        </p:spPr>
      </p:pic>
    </p:spTree>
    <p:extLst>
      <p:ext uri="{BB962C8B-B14F-4D97-AF65-F5344CB8AC3E}">
        <p14:creationId xmlns:p14="http://schemas.microsoft.com/office/powerpoint/2010/main" val="897107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abylonian Pi Tablet">
            <a:extLst>
              <a:ext uri="{FF2B5EF4-FFF2-40B4-BE49-F238E27FC236}">
                <a16:creationId xmlns:a16="http://schemas.microsoft.com/office/drawing/2014/main" id="{27FC1A37-E9E8-4692-96ED-808D0D6796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0548" y="1917371"/>
            <a:ext cx="3764280" cy="4244340"/>
          </a:xfrm>
          <a:prstGeom prst="rect">
            <a:avLst/>
          </a:prstGeom>
          <a:noFill/>
          <a:ln>
            <a:noFill/>
          </a:ln>
        </p:spPr>
      </p:pic>
      <p:pic>
        <p:nvPicPr>
          <p:cNvPr id="4" name="Image 3" descr="Une image contenant clipart&#10;&#10;Description générée avec un niveau de confiance élevé">
            <a:extLst>
              <a:ext uri="{FF2B5EF4-FFF2-40B4-BE49-F238E27FC236}">
                <a16:creationId xmlns:a16="http://schemas.microsoft.com/office/drawing/2014/main" id="{B979151C-450C-43E6-825B-2F1648CE3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8946" y="114615"/>
            <a:ext cx="1301318" cy="612879"/>
          </a:xfrm>
          <a:prstGeom prst="rect">
            <a:avLst/>
          </a:prstGeom>
        </p:spPr>
      </p:pic>
      <p:sp>
        <p:nvSpPr>
          <p:cNvPr id="5" name="Rectangle 4">
            <a:extLst>
              <a:ext uri="{FF2B5EF4-FFF2-40B4-BE49-F238E27FC236}">
                <a16:creationId xmlns:a16="http://schemas.microsoft.com/office/drawing/2014/main" id="{9B5D0B23-5734-4D7E-BD4F-2809DA483D26}"/>
              </a:ext>
            </a:extLst>
          </p:cNvPr>
          <p:cNvSpPr/>
          <p:nvPr/>
        </p:nvSpPr>
        <p:spPr>
          <a:xfrm>
            <a:off x="505739" y="166044"/>
            <a:ext cx="10293207" cy="849720"/>
          </a:xfrm>
          <a:prstGeom prst="rect">
            <a:avLst/>
          </a:prstGeom>
        </p:spPr>
        <p:txBody>
          <a:bodyPr wrap="square">
            <a:spAutoFit/>
          </a:bodyPr>
          <a:lstStyle/>
          <a:p>
            <a:pPr>
              <a:lnSpc>
                <a:spcPct val="107000"/>
              </a:lnSpc>
              <a:spcAft>
                <a:spcPts val="800"/>
              </a:spcAft>
            </a:pPr>
            <a:r>
              <a:rPr lang="fr-FR"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La tablette de Suse YBC 7302 :</a:t>
            </a:r>
            <a:r>
              <a:rPr lang="fr-FR" b="1" dirty="0">
                <a:latin typeface="Calibri" panose="020F050202020403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DBA02E3-B7F1-4F0F-81F7-AD5919419B70}"/>
                  </a:ext>
                </a:extLst>
              </p:cNvPr>
              <p:cNvSpPr/>
              <p:nvPr/>
            </p:nvSpPr>
            <p:spPr>
              <a:xfrm>
                <a:off x="5812960" y="882848"/>
                <a:ext cx="6096000" cy="1364925"/>
              </a:xfrm>
              <a:prstGeom prst="rect">
                <a:avLst/>
              </a:prstGeom>
            </p:spPr>
            <p:txBody>
              <a:bodyPr>
                <a:spAutoFit/>
              </a:bodyPr>
              <a:lstStyle/>
              <a:p>
                <a:r>
                  <a:rPr lang="fr-FR" dirty="0">
                    <a:latin typeface="Times New Roman" panose="02020603050405020304" pitchFamily="18" charset="0"/>
                    <a:ea typeface="Times New Roman" panose="02020603050405020304" pitchFamily="18" charset="0"/>
                  </a:rPr>
                  <a:t>Les informations chiffrées sur cette tablette sont :</a:t>
                </a:r>
              </a:p>
              <a:p>
                <a:pPr marL="342900" lvl="0" indent="-342900">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rPr>
                  <a:t>en haut : 3   (le périmètre du disque C)</a:t>
                </a:r>
              </a:p>
              <a:p>
                <a:pPr marL="342900" lvl="0" indent="-342900">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rPr>
                  <a:t>à droite : 9   (le carré du périmètre)</a:t>
                </a:r>
              </a:p>
              <a:p>
                <a:pPr marL="342900" lvl="0" indent="-342900">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rPr>
                  <a:t>au centre : 45, qu’il faut lire  </a:t>
                </a:r>
                <a14:m>
                  <m:oMath xmlns:m="http://schemas.openxmlformats.org/officeDocument/2006/math">
                    <m:f>
                      <m:fPr>
                        <m:ctrlPr>
                          <a:rPr lang="fr-FR" sz="2000" i="1">
                            <a:effectLst/>
                            <a:latin typeface="Cambria Math" panose="02040503050406030204" pitchFamily="18" charset="0"/>
                            <a:ea typeface="Times New Roman" panose="02020603050405020304" pitchFamily="18" charset="0"/>
                          </a:rPr>
                        </m:ctrlPr>
                      </m:fPr>
                      <m:num>
                        <m:r>
                          <a:rPr lang="fr-FR" sz="2000" i="1">
                            <a:effectLst/>
                            <a:latin typeface="Cambria Math" panose="02040503050406030204" pitchFamily="18" charset="0"/>
                            <a:ea typeface="Times New Roman" panose="02020603050405020304" pitchFamily="18" charset="0"/>
                          </a:rPr>
                          <m:t>45</m:t>
                        </m:r>
                      </m:num>
                      <m:den>
                        <m:r>
                          <a:rPr lang="fr-FR" sz="2000" i="1">
                            <a:effectLst/>
                            <a:latin typeface="Cambria Math" panose="02040503050406030204" pitchFamily="18" charset="0"/>
                            <a:ea typeface="Times New Roman" panose="02020603050405020304" pitchFamily="18" charset="0"/>
                          </a:rPr>
                          <m:t>60</m:t>
                        </m:r>
                      </m:den>
                    </m:f>
                  </m:oMath>
                </a14:m>
                <a:r>
                  <a:rPr lang="fr-FR" sz="2400" dirty="0">
                    <a:effectLst/>
                    <a:latin typeface="Times New Roman" panose="02020603050405020304" pitchFamily="18" charset="0"/>
                    <a:ea typeface="Times New Roman" panose="02020603050405020304" pitchFamily="18" charset="0"/>
                  </a:rPr>
                  <a:t> </a:t>
                </a:r>
                <a:r>
                  <a:rPr lang="fr-FR" dirty="0">
                    <a:latin typeface="Times New Roman" panose="02020603050405020304" pitchFamily="18" charset="0"/>
                    <a:ea typeface="Times New Roman" panose="02020603050405020304" pitchFamily="18" charset="0"/>
                  </a:rPr>
                  <a:t>et qui est égal à  </a:t>
                </a:r>
                <a14:m>
                  <m:oMath xmlns:m="http://schemas.openxmlformats.org/officeDocument/2006/math">
                    <m:f>
                      <m:fPr>
                        <m:ctrlPr>
                          <a:rPr lang="fr-FR" sz="2000" i="1">
                            <a:effectLst/>
                            <a:latin typeface="Cambria Math" panose="02040503050406030204" pitchFamily="18" charset="0"/>
                            <a:ea typeface="Times New Roman" panose="02020603050405020304" pitchFamily="18" charset="0"/>
                          </a:rPr>
                        </m:ctrlPr>
                      </m:fPr>
                      <m:num>
                        <m:r>
                          <a:rPr lang="fr-FR" sz="2000" i="1">
                            <a:effectLst/>
                            <a:latin typeface="Cambria Math" panose="02040503050406030204" pitchFamily="18" charset="0"/>
                            <a:ea typeface="Times New Roman" panose="02020603050405020304" pitchFamily="18" charset="0"/>
                          </a:rPr>
                          <m:t>3</m:t>
                        </m:r>
                      </m:num>
                      <m:den>
                        <m:r>
                          <a:rPr lang="fr-FR" sz="2000" i="1">
                            <a:effectLst/>
                            <a:latin typeface="Cambria Math" panose="02040503050406030204" pitchFamily="18" charset="0"/>
                            <a:ea typeface="Times New Roman" panose="02020603050405020304" pitchFamily="18" charset="0"/>
                          </a:rPr>
                          <m:t>4</m:t>
                        </m:r>
                      </m:den>
                    </m:f>
                  </m:oMath>
                </a14:m>
                <a:r>
                  <a:rPr lang="fr-FR" dirty="0">
                    <a:latin typeface="Times New Roman" panose="02020603050405020304" pitchFamily="18" charset="0"/>
                    <a:ea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BDBA02E3-B7F1-4F0F-81F7-AD5919419B70}"/>
                  </a:ext>
                </a:extLst>
              </p:cNvPr>
              <p:cNvSpPr>
                <a:spLocks noRot="1" noChangeAspect="1" noMove="1" noResize="1" noEditPoints="1" noAdjustHandles="1" noChangeArrowheads="1" noChangeShapeType="1" noTextEdit="1"/>
              </p:cNvSpPr>
              <p:nvPr/>
            </p:nvSpPr>
            <p:spPr>
              <a:xfrm>
                <a:off x="5812960" y="882848"/>
                <a:ext cx="6096000" cy="1364925"/>
              </a:xfrm>
              <a:prstGeom prst="rect">
                <a:avLst/>
              </a:prstGeom>
              <a:blipFill>
                <a:blip r:embed="rId4"/>
                <a:stretch>
                  <a:fillRect l="-900" t="-2679" b="-44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91D079A-68BC-4AAD-8FA8-F4D1A5DAF02E}"/>
                  </a:ext>
                </a:extLst>
              </p:cNvPr>
              <p:cNvSpPr/>
              <p:nvPr/>
            </p:nvSpPr>
            <p:spPr>
              <a:xfrm>
                <a:off x="5733061" y="4572000"/>
                <a:ext cx="6096000" cy="1901483"/>
              </a:xfrm>
              <a:prstGeom prst="rect">
                <a:avLst/>
              </a:prstGeom>
            </p:spPr>
            <p:txBody>
              <a:bodyPr>
                <a:spAutoFit/>
              </a:bodyPr>
              <a:lstStyle/>
              <a:p>
                <a:r>
                  <a:rPr lang="fr-FR" dirty="0">
                    <a:latin typeface="Times New Roman" panose="02020603050405020304" pitchFamily="18" charset="0"/>
                    <a:ea typeface="Times New Roman" panose="02020603050405020304" pitchFamily="18" charset="0"/>
                  </a:rPr>
                  <a:t>Si on interprète cette valeur   </a:t>
                </a:r>
                <a14:m>
                  <m:oMath xmlns:m="http://schemas.openxmlformats.org/officeDocument/2006/math">
                    <m:f>
                      <m:fPr>
                        <m:ctrlPr>
                          <a:rPr lang="fr-FR" sz="2000" i="1">
                            <a:latin typeface="Cambria Math" panose="02040503050406030204" pitchFamily="18" charset="0"/>
                            <a:ea typeface="Times New Roman" panose="02020603050405020304" pitchFamily="18" charset="0"/>
                          </a:rPr>
                        </m:ctrlPr>
                      </m:fPr>
                      <m:num>
                        <m:r>
                          <a:rPr lang="fr-FR" sz="2000" i="1">
                            <a:latin typeface="Cambria Math" panose="02040503050406030204" pitchFamily="18" charset="0"/>
                            <a:ea typeface="Times New Roman" panose="02020603050405020304" pitchFamily="18" charset="0"/>
                          </a:rPr>
                          <m:t>45</m:t>
                        </m:r>
                      </m:num>
                      <m:den>
                        <m:r>
                          <a:rPr lang="fr-FR" sz="2000" i="1">
                            <a:latin typeface="Cambria Math" panose="02040503050406030204" pitchFamily="18" charset="0"/>
                            <a:ea typeface="Times New Roman" panose="02020603050405020304" pitchFamily="18" charset="0"/>
                          </a:rPr>
                          <m:t>60</m:t>
                        </m:r>
                      </m:den>
                    </m:f>
                  </m:oMath>
                </a14:m>
                <a:r>
                  <a:rPr lang="fr-FR" sz="2000" dirty="0">
                    <a:latin typeface="Times New Roman" panose="02020603050405020304" pitchFamily="18" charset="0"/>
                    <a:ea typeface="Times New Roman" panose="02020603050405020304" pitchFamily="18" charset="0"/>
                  </a:rPr>
                  <a:t> = </a:t>
                </a:r>
                <a14:m>
                  <m:oMath xmlns:m="http://schemas.openxmlformats.org/officeDocument/2006/math">
                    <m:f>
                      <m:fPr>
                        <m:ctrlPr>
                          <a:rPr lang="fr-FR" sz="2000" i="1">
                            <a:latin typeface="Cambria Math" panose="02040503050406030204" pitchFamily="18" charset="0"/>
                            <a:ea typeface="Times New Roman" panose="02020603050405020304" pitchFamily="18" charset="0"/>
                          </a:rPr>
                        </m:ctrlPr>
                      </m:fPr>
                      <m:num>
                        <m:r>
                          <a:rPr lang="fr-FR" sz="2000" i="1">
                            <a:latin typeface="Cambria Math" panose="02040503050406030204" pitchFamily="18" charset="0"/>
                            <a:ea typeface="Times New Roman" panose="02020603050405020304" pitchFamily="18" charset="0"/>
                          </a:rPr>
                          <m:t>3</m:t>
                        </m:r>
                      </m:num>
                      <m:den>
                        <m:r>
                          <a:rPr lang="fr-FR" sz="2000" i="1">
                            <a:latin typeface="Cambria Math" panose="02040503050406030204" pitchFamily="18" charset="0"/>
                            <a:ea typeface="Times New Roman" panose="02020603050405020304" pitchFamily="18" charset="0"/>
                          </a:rPr>
                          <m:t>4</m:t>
                        </m:r>
                      </m:den>
                    </m:f>
                    <m:r>
                      <a:rPr lang="fr-FR" sz="2000" i="1">
                        <a:latin typeface="Cambria Math" panose="02040503050406030204" pitchFamily="18" charset="0"/>
                        <a:ea typeface="Times New Roman" panose="02020603050405020304" pitchFamily="18" charset="0"/>
                      </a:rPr>
                      <m:t> </m:t>
                    </m:r>
                    <m:r>
                      <a:rPr lang="fr-FR" sz="2000" b="0" i="1" smtClean="0">
                        <a:latin typeface="Cambria Math" panose="02040503050406030204" pitchFamily="18" charset="0"/>
                        <a:ea typeface="Times New Roman" panose="02020603050405020304" pitchFamily="18" charset="0"/>
                      </a:rPr>
                      <m:t> </m:t>
                    </m:r>
                  </m:oMath>
                </a14:m>
                <a:r>
                  <a:rPr lang="fr-FR" dirty="0">
                    <a:latin typeface="Times New Roman" panose="02020603050405020304" pitchFamily="18" charset="0"/>
                    <a:ea typeface="Times New Roman" panose="02020603050405020304" pitchFamily="18" charset="0"/>
                  </a:rPr>
                  <a:t>comme la valeur de l’aire du disque, on peut déduire la valeur de </a:t>
                </a:r>
                <a14:m>
                  <m:oMath xmlns:m="http://schemas.openxmlformats.org/officeDocument/2006/math">
                    <m:r>
                      <a:rPr lang="fr-FR" i="1" dirty="0" smtClean="0">
                        <a:latin typeface="Cambria Math" panose="02040503050406030204" pitchFamily="18" charset="0"/>
                        <a:ea typeface="Cambria Math" panose="02040503050406030204" pitchFamily="18" charset="0"/>
                      </a:rPr>
                      <m:t>𝜋</m:t>
                    </m:r>
                  </m:oMath>
                </a14:m>
                <a:r>
                  <a:rPr lang="fr-FR" dirty="0">
                    <a:latin typeface="Times New Roman" panose="02020603050405020304" pitchFamily="18" charset="0"/>
                    <a:ea typeface="Times New Roman" panose="02020603050405020304" pitchFamily="18" charset="0"/>
                  </a:rPr>
                  <a:t> en éliminant </a:t>
                </a:r>
                <a14:m>
                  <m:oMath xmlns:m="http://schemas.openxmlformats.org/officeDocument/2006/math">
                    <m:r>
                      <a:rPr lang="fr-FR" i="1" dirty="0" smtClean="0">
                        <a:latin typeface="Cambria Math" panose="02040503050406030204" pitchFamily="18" charset="0"/>
                        <a:ea typeface="Times New Roman" panose="02020603050405020304" pitchFamily="18" charset="0"/>
                      </a:rPr>
                      <m:t>𝑅</m:t>
                    </m:r>
                  </m:oMath>
                </a14:m>
                <a:r>
                  <a:rPr lang="fr-FR" dirty="0">
                    <a:latin typeface="Times New Roman" panose="02020603050405020304" pitchFamily="18" charset="0"/>
                    <a:ea typeface="Times New Roman" panose="02020603050405020304" pitchFamily="18" charset="0"/>
                  </a:rPr>
                  <a:t> dans les deux relations :</a:t>
                </a:r>
              </a:p>
              <a:p>
                <a:r>
                  <a:rPr lang="fr-FR" dirty="0"/>
                  <a:t>		</a:t>
                </a:r>
                <a14:m>
                  <m:oMath xmlns:m="http://schemas.openxmlformats.org/officeDocument/2006/math">
                    <m:r>
                      <a:rPr lang="fr-FR" b="0" i="1" smtClean="0">
                        <a:latin typeface="Cambria Math" panose="02040503050406030204" pitchFamily="18" charset="0"/>
                      </a:rPr>
                      <m:t>9=4 </m:t>
                    </m:r>
                    <m:sSup>
                      <m:sSupPr>
                        <m:ctrlPr>
                          <a:rPr lang="fr-FR" b="0" i="1" smtClean="0">
                            <a:latin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𝜋</m:t>
                        </m:r>
                      </m:e>
                      <m:sup>
                        <m:r>
                          <a:rPr lang="fr-FR" b="0" i="1" smtClean="0">
                            <a:latin typeface="Cambria Math" panose="02040503050406030204" pitchFamily="18" charset="0"/>
                          </a:rPr>
                          <m:t>2</m:t>
                        </m:r>
                      </m:sup>
                    </m:sSup>
                    <m:sSup>
                      <m:sSupPr>
                        <m:ctrlPr>
                          <a:rPr lang="fr-FR" b="0" i="1" smtClean="0">
                            <a:latin typeface="Cambria Math" panose="02040503050406030204" pitchFamily="18" charset="0"/>
                          </a:rPr>
                        </m:ctrlPr>
                      </m:sSupPr>
                      <m:e>
                        <m:r>
                          <a:rPr lang="fr-FR" b="0" i="1" smtClean="0">
                            <a:latin typeface="Cambria Math" panose="02040503050406030204" pitchFamily="18" charset="0"/>
                          </a:rPr>
                          <m:t>𝑅</m:t>
                        </m:r>
                      </m:e>
                      <m:sup>
                        <m:r>
                          <a:rPr lang="fr-FR" b="0" i="1" smtClean="0">
                            <a:latin typeface="Cambria Math" panose="02040503050406030204" pitchFamily="18" charset="0"/>
                          </a:rPr>
                          <m:t>2</m:t>
                        </m:r>
                      </m:sup>
                    </m:sSup>
                  </m:oMath>
                </a14:m>
                <a:r>
                  <a:rPr lang="fr-FR" dirty="0"/>
                  <a:t>    et     </a:t>
                </a:r>
                <a14:m>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45</m:t>
                        </m:r>
                      </m:num>
                      <m:den>
                        <m:r>
                          <a:rPr lang="fr-FR" b="0" i="1" smtClean="0">
                            <a:latin typeface="Cambria Math" panose="02040503050406030204" pitchFamily="18" charset="0"/>
                          </a:rPr>
                          <m:t>60</m:t>
                        </m:r>
                      </m:den>
                    </m:f>
                    <m:r>
                      <a:rPr lang="fr-FR" b="0" i="1" smtClean="0">
                        <a:latin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 </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𝑅</m:t>
                        </m:r>
                      </m:e>
                      <m:sup>
                        <m:r>
                          <a:rPr lang="fr-FR" b="0" i="1" smtClean="0">
                            <a:latin typeface="Cambria Math" panose="02040503050406030204" pitchFamily="18" charset="0"/>
                            <a:ea typeface="Cambria Math" panose="02040503050406030204" pitchFamily="18" charset="0"/>
                          </a:rPr>
                          <m:t>2</m:t>
                        </m:r>
                      </m:sup>
                    </m:sSup>
                  </m:oMath>
                </a14:m>
                <a:endParaRPr lang="fr-FR" dirty="0"/>
              </a:p>
              <a:p>
                <a:r>
                  <a:rPr lang="fr-FR" dirty="0"/>
                  <a:t>On trouve :     </a:t>
                </a:r>
                <a14:m>
                  <m:oMath xmlns:m="http://schemas.openxmlformats.org/officeDocument/2006/math">
                    <m:r>
                      <a:rPr lang="fr-FR" i="1" smtClean="0">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9</m:t>
                        </m:r>
                      </m:num>
                      <m:den>
                        <m:r>
                          <a:rPr lang="fr-FR" b="0" i="1" smtClean="0">
                            <a:latin typeface="Cambria Math" panose="02040503050406030204" pitchFamily="18" charset="0"/>
                            <a:ea typeface="Cambria Math" panose="02040503050406030204" pitchFamily="18" charset="0"/>
                          </a:rPr>
                          <m:t>4</m:t>
                        </m:r>
                      </m:den>
                    </m:f>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60</m:t>
                        </m:r>
                      </m:num>
                      <m:den>
                        <m:r>
                          <a:rPr lang="fr-FR" b="0" i="1" smtClean="0">
                            <a:latin typeface="Cambria Math" panose="02040503050406030204" pitchFamily="18" charset="0"/>
                            <a:ea typeface="Cambria Math" panose="02040503050406030204" pitchFamily="18" charset="0"/>
                          </a:rPr>
                          <m:t>45</m:t>
                        </m:r>
                      </m:den>
                    </m:f>
                    <m:r>
                      <a:rPr lang="fr-FR" b="0" i="1" smtClean="0">
                        <a:latin typeface="Cambria Math" panose="02040503050406030204" pitchFamily="18" charset="0"/>
                        <a:ea typeface="Cambria Math" panose="02040503050406030204" pitchFamily="18" charset="0"/>
                      </a:rPr>
                      <m:t>=3</m:t>
                    </m:r>
                  </m:oMath>
                </a14:m>
                <a:endParaRPr lang="fr-FR" dirty="0"/>
              </a:p>
            </p:txBody>
          </p:sp>
        </mc:Choice>
        <mc:Fallback xmlns="">
          <p:sp>
            <p:nvSpPr>
              <p:cNvPr id="8" name="Rectangle 7">
                <a:extLst>
                  <a:ext uri="{FF2B5EF4-FFF2-40B4-BE49-F238E27FC236}">
                    <a16:creationId xmlns:a16="http://schemas.microsoft.com/office/drawing/2014/main" id="{491D079A-68BC-4AAD-8FA8-F4D1A5DAF02E}"/>
                  </a:ext>
                </a:extLst>
              </p:cNvPr>
              <p:cNvSpPr>
                <a:spLocks noRot="1" noChangeAspect="1" noMove="1" noResize="1" noEditPoints="1" noAdjustHandles="1" noChangeArrowheads="1" noChangeShapeType="1" noTextEdit="1"/>
              </p:cNvSpPr>
              <p:nvPr/>
            </p:nvSpPr>
            <p:spPr>
              <a:xfrm>
                <a:off x="5733061" y="4572000"/>
                <a:ext cx="6096000" cy="1901483"/>
              </a:xfrm>
              <a:prstGeom prst="rect">
                <a:avLst/>
              </a:prstGeom>
              <a:blipFill>
                <a:blip r:embed="rId5"/>
                <a:stretch>
                  <a:fillRect l="-800"/>
                </a:stretch>
              </a:blipFill>
            </p:spPr>
            <p:txBody>
              <a:bodyPr/>
              <a:lstStyle/>
              <a:p>
                <a:r>
                  <a:rPr lang="fr-FR">
                    <a:noFill/>
                  </a:rPr>
                  <a:t> </a:t>
                </a:r>
              </a:p>
            </p:txBody>
          </p:sp>
        </mc:Fallback>
      </mc:AlternateContent>
      <p:pic>
        <p:nvPicPr>
          <p:cNvPr id="9" name="Image 8" descr="https://4.bp.blogspot.com/-OCSGqnztUPY/V-KcuMPOtLI/AAAAAAAAD4Y/00uyv_fCgBkbu-UMPmel4bvi9UgdUtCmgCLcB/s1600/000.png">
            <a:extLst>
              <a:ext uri="{FF2B5EF4-FFF2-40B4-BE49-F238E27FC236}">
                <a16:creationId xmlns:a16="http://schemas.microsoft.com/office/drawing/2014/main" id="{24AB7310-40CD-4C55-BA15-5F6BA5639FA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66692" y="2286000"/>
            <a:ext cx="4788535" cy="2286000"/>
          </a:xfrm>
          <a:prstGeom prst="rect">
            <a:avLst/>
          </a:prstGeom>
          <a:noFill/>
          <a:ln>
            <a:noFill/>
          </a:ln>
        </p:spPr>
      </p:pic>
    </p:spTree>
    <p:extLst>
      <p:ext uri="{BB962C8B-B14F-4D97-AF65-F5344CB8AC3E}">
        <p14:creationId xmlns:p14="http://schemas.microsoft.com/office/powerpoint/2010/main" val="296060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EAF9C44-0DB4-4547-96B0-9D5EDD79B38C}"/>
              </a:ext>
            </a:extLst>
          </p:cNvPr>
          <p:cNvPicPr>
            <a:picLocks noChangeAspect="1"/>
          </p:cNvPicPr>
          <p:nvPr/>
        </p:nvPicPr>
        <p:blipFill>
          <a:blip r:embed="rId2"/>
          <a:stretch>
            <a:fillRect/>
          </a:stretch>
        </p:blipFill>
        <p:spPr>
          <a:xfrm>
            <a:off x="442104" y="1203274"/>
            <a:ext cx="7946797" cy="5005450"/>
          </a:xfrm>
          <a:prstGeom prst="rect">
            <a:avLst/>
          </a:prstGeom>
        </p:spPr>
      </p:pic>
      <p:sp>
        <p:nvSpPr>
          <p:cNvPr id="3" name="Rectangle 2">
            <a:extLst>
              <a:ext uri="{FF2B5EF4-FFF2-40B4-BE49-F238E27FC236}">
                <a16:creationId xmlns:a16="http://schemas.microsoft.com/office/drawing/2014/main" id="{7905C212-A2D9-43FA-A591-43504F72DA38}"/>
              </a:ext>
            </a:extLst>
          </p:cNvPr>
          <p:cNvSpPr/>
          <p:nvPr/>
        </p:nvSpPr>
        <p:spPr>
          <a:xfrm>
            <a:off x="459265" y="102677"/>
            <a:ext cx="10385944" cy="1694182"/>
          </a:xfrm>
          <a:prstGeom prst="rect">
            <a:avLst/>
          </a:prstGeom>
        </p:spPr>
        <p:txBody>
          <a:bodyPr wrap="square">
            <a:spAutoFit/>
          </a:bodyPr>
          <a:lstStyle/>
          <a:p>
            <a:pPr>
              <a:lnSpc>
                <a:spcPct val="107000"/>
              </a:lnSpc>
              <a:spcAft>
                <a:spcPts val="800"/>
              </a:spcAft>
            </a:pPr>
            <a:r>
              <a:rPr lang="fr-FR" sz="2400"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L’interprétation de Christine Proust :</a:t>
            </a:r>
          </a:p>
          <a:p>
            <a:pPr>
              <a:lnSpc>
                <a:spcPct val="107000"/>
              </a:lnSpc>
              <a:spcAft>
                <a:spcPts val="800"/>
              </a:spcAft>
            </a:pPr>
            <a:r>
              <a:rPr lang="fr-FR" sz="2000"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Du calcul flottant en Mésopotamie – Hal       </a:t>
            </a:r>
            <a:r>
              <a:rPr lang="fr-FR" i="1" dirty="0"/>
              <a:t>https://hal.archives-ouvertes.fr/hal-01139616/document</a:t>
            </a:r>
            <a:endParaRPr lang="fr-FR" dirty="0"/>
          </a:p>
          <a:p>
            <a:endParaRPr lang="fr-FR" dirty="0"/>
          </a:p>
          <a:p>
            <a:pPr>
              <a:lnSpc>
                <a:spcPct val="107000"/>
              </a:lnSpc>
              <a:spcAft>
                <a:spcPts val="800"/>
              </a:spcAft>
            </a:pPr>
            <a:endParaRPr lang="fr-FR" sz="2400" dirty="0">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descr="Une image contenant matériau de construction, intérieur, bâtiment&#10;&#10;Description générée avec un niveau de confiance élevé">
            <a:extLst>
              <a:ext uri="{FF2B5EF4-FFF2-40B4-BE49-F238E27FC236}">
                <a16:creationId xmlns:a16="http://schemas.microsoft.com/office/drawing/2014/main" id="{2EBF40C5-144C-477E-A5B7-FF36D3179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8947" y="3648456"/>
            <a:ext cx="3531499" cy="2308619"/>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9B5A18A-5E1F-4488-8941-5881011F07E2}"/>
                  </a:ext>
                </a:extLst>
              </p:cNvPr>
              <p:cNvSpPr/>
              <p:nvPr/>
            </p:nvSpPr>
            <p:spPr>
              <a:xfrm>
                <a:off x="8117957" y="2101616"/>
                <a:ext cx="3440770" cy="887935"/>
              </a:xfrm>
              <a:prstGeom prst="rect">
                <a:avLst/>
              </a:prstGeom>
            </p:spPr>
            <p:txBody>
              <a:bodyPr wrap="square">
                <a:spAutoFit/>
              </a:bodyPr>
              <a:lstStyle/>
              <a:p>
                <a:r>
                  <a:rPr lang="fr-FR" sz="1600" dirty="0">
                    <a:latin typeface="Times New Roman" panose="02020603050405020304" pitchFamily="18" charset="0"/>
                    <a:cs typeface="Times New Roman" panose="02020603050405020304" pitchFamily="18" charset="0"/>
                  </a:rPr>
                  <a:t>L’aire est obtenue par la formule :</a:t>
                </a:r>
              </a:p>
              <a:p>
                <a:pP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rPr>
                        <m:t>𝐴𝑖𝑟𝑒</m:t>
                      </m:r>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12</m:t>
                          </m:r>
                        </m:den>
                      </m:f>
                      <m:r>
                        <a:rPr lang="fr-FR" i="1">
                          <a:latin typeface="Cambria Math" panose="02040503050406030204" pitchFamily="18" charset="0"/>
                        </a:rPr>
                        <m:t>×</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r>
                                <a:rPr lang="fr-FR" i="1">
                                  <a:latin typeface="Cambria Math" panose="02040503050406030204" pitchFamily="18" charset="0"/>
                                </a:rPr>
                                <m:t>𝐶𝑖𝑟𝑐𝑜𝑛𝑓</m:t>
                              </m:r>
                              <m:r>
                                <a:rPr lang="fr-FR" i="1">
                                  <a:latin typeface="Cambria Math" panose="02040503050406030204" pitchFamily="18" charset="0"/>
                                </a:rPr>
                                <m:t>é</m:t>
                              </m:r>
                              <m:r>
                                <a:rPr lang="fr-FR" i="1">
                                  <a:latin typeface="Cambria Math" panose="02040503050406030204" pitchFamily="18" charset="0"/>
                                </a:rPr>
                                <m:t>𝑟𝑒𝑛𝑐𝑒</m:t>
                              </m:r>
                            </m:e>
                          </m:d>
                        </m:e>
                        <m:sup>
                          <m:r>
                            <a:rPr lang="fr-FR" i="1">
                              <a:latin typeface="Cambria Math" panose="02040503050406030204" pitchFamily="18" charset="0"/>
                            </a:rPr>
                            <m:t>2</m:t>
                          </m:r>
                        </m:sup>
                      </m:sSup>
                    </m:oMath>
                  </m:oMathPara>
                </a14:m>
                <a:endParaRPr lang="fr-FR" dirty="0"/>
              </a:p>
            </p:txBody>
          </p:sp>
        </mc:Choice>
        <mc:Fallback xmlns="">
          <p:sp>
            <p:nvSpPr>
              <p:cNvPr id="6" name="Rectangle 5">
                <a:extLst>
                  <a:ext uri="{FF2B5EF4-FFF2-40B4-BE49-F238E27FC236}">
                    <a16:creationId xmlns:a16="http://schemas.microsoft.com/office/drawing/2014/main" id="{79B5A18A-5E1F-4488-8941-5881011F07E2}"/>
                  </a:ext>
                </a:extLst>
              </p:cNvPr>
              <p:cNvSpPr>
                <a:spLocks noRot="1" noChangeAspect="1" noMove="1" noResize="1" noEditPoints="1" noAdjustHandles="1" noChangeArrowheads="1" noChangeShapeType="1" noTextEdit="1"/>
              </p:cNvSpPr>
              <p:nvPr/>
            </p:nvSpPr>
            <p:spPr>
              <a:xfrm>
                <a:off x="8117957" y="2101616"/>
                <a:ext cx="3440770" cy="887935"/>
              </a:xfrm>
              <a:prstGeom prst="rect">
                <a:avLst/>
              </a:prstGeom>
              <a:blipFill>
                <a:blip r:embed="rId4"/>
                <a:stretch>
                  <a:fillRect l="-1064" t="-2069"/>
                </a:stretch>
              </a:blipFill>
            </p:spPr>
            <p:txBody>
              <a:bodyPr/>
              <a:lstStyle/>
              <a:p>
                <a:r>
                  <a:rPr lang="fr-FR">
                    <a:noFill/>
                  </a:rPr>
                  <a:t> </a:t>
                </a:r>
              </a:p>
            </p:txBody>
          </p:sp>
        </mc:Fallback>
      </mc:AlternateContent>
      <p:cxnSp>
        <p:nvCxnSpPr>
          <p:cNvPr id="8" name="Connecteur droit avec flèche 7">
            <a:extLst>
              <a:ext uri="{FF2B5EF4-FFF2-40B4-BE49-F238E27FC236}">
                <a16:creationId xmlns:a16="http://schemas.microsoft.com/office/drawing/2014/main" id="{6626D55B-41FB-4B5B-943D-FA40C3079E3A}"/>
              </a:ext>
            </a:extLst>
          </p:cNvPr>
          <p:cNvCxnSpPr>
            <a:cxnSpLocks/>
          </p:cNvCxnSpPr>
          <p:nvPr/>
        </p:nvCxnSpPr>
        <p:spPr>
          <a:xfrm flipH="1">
            <a:off x="5940241" y="2832205"/>
            <a:ext cx="2728937" cy="12589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necteur droit avec flèche 12">
            <a:extLst>
              <a:ext uri="{FF2B5EF4-FFF2-40B4-BE49-F238E27FC236}">
                <a16:creationId xmlns:a16="http://schemas.microsoft.com/office/drawing/2014/main" id="{CFC2473E-E6B9-4664-B53D-9F2E62742315}"/>
              </a:ext>
            </a:extLst>
          </p:cNvPr>
          <p:cNvCxnSpPr>
            <a:cxnSpLocks/>
          </p:cNvCxnSpPr>
          <p:nvPr/>
        </p:nvCxnSpPr>
        <p:spPr>
          <a:xfrm>
            <a:off x="8669178" y="2832205"/>
            <a:ext cx="1524738" cy="14241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 name="Image 3">
            <a:extLst>
              <a:ext uri="{FF2B5EF4-FFF2-40B4-BE49-F238E27FC236}">
                <a16:creationId xmlns:a16="http://schemas.microsoft.com/office/drawing/2014/main" id="{9F961B40-44C1-48E6-AD88-A3F70BE206A9}"/>
              </a:ext>
            </a:extLst>
          </p:cNvPr>
          <p:cNvPicPr>
            <a:picLocks noChangeAspect="1"/>
          </p:cNvPicPr>
          <p:nvPr/>
        </p:nvPicPr>
        <p:blipFill>
          <a:blip r:embed="rId5"/>
          <a:stretch>
            <a:fillRect/>
          </a:stretch>
        </p:blipFill>
        <p:spPr>
          <a:xfrm>
            <a:off x="6697891" y="4311721"/>
            <a:ext cx="258000" cy="258667"/>
          </a:xfrm>
          <a:prstGeom prst="rect">
            <a:avLst/>
          </a:prstGeom>
        </p:spPr>
      </p:pic>
      <p:sp>
        <p:nvSpPr>
          <p:cNvPr id="7" name="Rectangle 6">
            <a:extLst>
              <a:ext uri="{FF2B5EF4-FFF2-40B4-BE49-F238E27FC236}">
                <a16:creationId xmlns:a16="http://schemas.microsoft.com/office/drawing/2014/main" id="{F0DC0E7F-1C4C-43D8-B254-E7AC450CAF15}"/>
              </a:ext>
            </a:extLst>
          </p:cNvPr>
          <p:cNvSpPr/>
          <p:nvPr/>
        </p:nvSpPr>
        <p:spPr>
          <a:xfrm>
            <a:off x="6943252" y="4256388"/>
            <a:ext cx="484704" cy="369332"/>
          </a:xfrm>
          <a:prstGeom prst="rect">
            <a:avLst/>
          </a:prstGeom>
        </p:spPr>
        <p:txBody>
          <a:bodyPr wrap="square">
            <a:spAutoFit/>
          </a:bodyPr>
          <a:lstStyle/>
          <a:p>
            <a:endParaRPr lang="fr-FR" dirty="0"/>
          </a:p>
        </p:txBody>
      </p:sp>
      <p:sp>
        <p:nvSpPr>
          <p:cNvPr id="9" name="Rectangle 8">
            <a:extLst>
              <a:ext uri="{FF2B5EF4-FFF2-40B4-BE49-F238E27FC236}">
                <a16:creationId xmlns:a16="http://schemas.microsoft.com/office/drawing/2014/main" id="{7AA2F8AA-5E30-43A6-8546-42B7620FA4DA}"/>
              </a:ext>
            </a:extLst>
          </p:cNvPr>
          <p:cNvSpPr/>
          <p:nvPr/>
        </p:nvSpPr>
        <p:spPr>
          <a:xfrm>
            <a:off x="5536572" y="3429000"/>
            <a:ext cx="338554" cy="276999"/>
          </a:xfrm>
          <a:prstGeom prst="rect">
            <a:avLst/>
          </a:prstGeom>
        </p:spPr>
        <p:txBody>
          <a:bodyPr wrap="none">
            <a:spAutoFit/>
          </a:bodyPr>
          <a:lstStyle/>
          <a:p>
            <a:r>
              <a:rPr lang="fr-FR" sz="1200" dirty="0">
                <a:latin typeface="Times New Roman" panose="02020603050405020304" pitchFamily="18" charset="0"/>
                <a:ea typeface="Times New Roman" panose="02020603050405020304" pitchFamily="18" charset="0"/>
              </a:rPr>
              <a:t>90</a:t>
            </a:r>
            <a:endParaRPr lang="fr-FR" sz="1200" dirty="0"/>
          </a:p>
        </p:txBody>
      </p:sp>
      <p:sp>
        <p:nvSpPr>
          <p:cNvPr id="10" name="Rectangle 9">
            <a:extLst>
              <a:ext uri="{FF2B5EF4-FFF2-40B4-BE49-F238E27FC236}">
                <a16:creationId xmlns:a16="http://schemas.microsoft.com/office/drawing/2014/main" id="{1BFB6EB9-00DC-462E-9C51-0E8FFFE6B1DC}"/>
              </a:ext>
            </a:extLst>
          </p:cNvPr>
          <p:cNvSpPr/>
          <p:nvPr/>
        </p:nvSpPr>
        <p:spPr>
          <a:xfrm>
            <a:off x="5541315" y="4538900"/>
            <a:ext cx="415498" cy="276999"/>
          </a:xfrm>
          <a:prstGeom prst="rect">
            <a:avLst/>
          </a:prstGeom>
        </p:spPr>
        <p:txBody>
          <a:bodyPr wrap="none">
            <a:spAutoFit/>
          </a:bodyPr>
          <a:lstStyle/>
          <a:p>
            <a:r>
              <a:rPr lang="fr-FR" sz="1200" dirty="0">
                <a:latin typeface="Times New Roman" panose="02020603050405020304" pitchFamily="18" charset="0"/>
                <a:ea typeface="Times New Roman" panose="02020603050405020304" pitchFamily="18" charset="0"/>
              </a:rPr>
              <a:t>675</a:t>
            </a:r>
            <a:endParaRPr lang="fr-FR" sz="1200"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782048E-552A-44A0-AD21-DEE432952465}"/>
                  </a:ext>
                </a:extLst>
              </p:cNvPr>
              <p:cNvSpPr/>
              <p:nvPr/>
            </p:nvSpPr>
            <p:spPr>
              <a:xfrm>
                <a:off x="6664267" y="4578836"/>
                <a:ext cx="1874680" cy="276999"/>
              </a:xfrm>
              <a:prstGeom prst="rect">
                <a:avLst/>
              </a:prstGeom>
            </p:spPr>
            <p:txBody>
              <a:bodyPr wrap="none">
                <a:spAutoFit/>
              </a:bodyPr>
              <a:lstStyle/>
              <a:p>
                <a14:m>
                  <m:oMath xmlns:m="http://schemas.openxmlformats.org/officeDocument/2006/math">
                    <m:sSup>
                      <m:sSupPr>
                        <m:ctrlPr>
                          <a:rPr lang="fr-FR" sz="1200" i="1">
                            <a:latin typeface="Cambria Math" panose="02040503050406030204" pitchFamily="18" charset="0"/>
                            <a:ea typeface="Times New Roman" panose="02020603050405020304" pitchFamily="18" charset="0"/>
                            <a:cs typeface="Times New Roman" panose="02020603050405020304" pitchFamily="18" charset="0"/>
                          </a:rPr>
                        </m:ctrlPr>
                      </m:sSupPr>
                      <m:e>
                        <m:r>
                          <a:rPr lang="fr-FR" sz="1200" i="1">
                            <a:latin typeface="Cambria Math" panose="02040503050406030204" pitchFamily="18" charset="0"/>
                            <a:ea typeface="Times New Roman" panose="02020603050405020304" pitchFamily="18" charset="0"/>
                            <a:cs typeface="Times New Roman" panose="02020603050405020304" pitchFamily="18" charset="0"/>
                          </a:rPr>
                          <m:t>90</m:t>
                        </m:r>
                      </m:e>
                      <m:sup>
                        <m:r>
                          <a:rPr lang="fr-FR" sz="1200" i="1">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200" i="1">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fr-FR" sz="1200" i="1">
                            <a:latin typeface="Cambria Math" panose="02040503050406030204" pitchFamily="18" charset="0"/>
                            <a:ea typeface="Times New Roman" panose="02020603050405020304" pitchFamily="18" charset="0"/>
                            <a:cs typeface="Times New Roman" panose="02020603050405020304" pitchFamily="18" charset="0"/>
                          </a:rPr>
                        </m:ctrlPr>
                      </m:sSupPr>
                      <m:e>
                        <m:r>
                          <a:rPr lang="fr-FR" sz="1200" i="1">
                            <a:latin typeface="Cambria Math" panose="02040503050406030204" pitchFamily="18" charset="0"/>
                            <a:ea typeface="Times New Roman" panose="02020603050405020304" pitchFamily="18" charset="0"/>
                            <a:cs typeface="Times New Roman" panose="02020603050405020304" pitchFamily="18" charset="0"/>
                          </a:rPr>
                          <m:t>60</m:t>
                        </m:r>
                      </m:e>
                      <m:sup>
                        <m:r>
                          <a:rPr lang="fr-FR" sz="1200" i="1">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200" i="1">
                        <a:latin typeface="Cambria Math" panose="02040503050406030204" pitchFamily="18" charset="0"/>
                        <a:ea typeface="Times New Roman" panose="02020603050405020304" pitchFamily="18" charset="0"/>
                        <a:cs typeface="Times New Roman" panose="02020603050405020304" pitchFamily="18" charset="0"/>
                      </a:rPr>
                      <m:t>+15×60</m:t>
                    </m:r>
                  </m:oMath>
                </a14:m>
                <a:r>
                  <a:rPr lang="fr-FR" sz="1200" dirty="0">
                    <a:latin typeface="Times New Roman" panose="02020603050405020304" pitchFamily="18" charset="0"/>
                    <a:ea typeface="Times New Roman" panose="02020603050405020304" pitchFamily="18" charset="0"/>
                  </a:rPr>
                  <a:t> </a:t>
                </a:r>
                <a:endParaRPr lang="fr-FR" sz="1200" dirty="0"/>
              </a:p>
            </p:txBody>
          </p:sp>
        </mc:Choice>
        <mc:Fallback xmlns="">
          <p:sp>
            <p:nvSpPr>
              <p:cNvPr id="11" name="Rectangle 10">
                <a:extLst>
                  <a:ext uri="{FF2B5EF4-FFF2-40B4-BE49-F238E27FC236}">
                    <a16:creationId xmlns:a16="http://schemas.microsoft.com/office/drawing/2014/main" id="{4782048E-552A-44A0-AD21-DEE432952465}"/>
                  </a:ext>
                </a:extLst>
              </p:cNvPr>
              <p:cNvSpPr>
                <a:spLocks noRot="1" noChangeAspect="1" noMove="1" noResize="1" noEditPoints="1" noAdjustHandles="1" noChangeArrowheads="1" noChangeShapeType="1" noTextEdit="1"/>
              </p:cNvSpPr>
              <p:nvPr/>
            </p:nvSpPr>
            <p:spPr>
              <a:xfrm>
                <a:off x="6664267" y="4578836"/>
                <a:ext cx="1874680" cy="276999"/>
              </a:xfrm>
              <a:prstGeom prst="rect">
                <a:avLst/>
              </a:prstGeom>
              <a:blipFill>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14467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CA2F317-90FF-499C-84F7-AFDF8993B46C}"/>
              </a:ext>
            </a:extLst>
          </p:cNvPr>
          <p:cNvPicPr>
            <a:picLocks noChangeAspect="1"/>
          </p:cNvPicPr>
          <p:nvPr/>
        </p:nvPicPr>
        <p:blipFill>
          <a:blip r:embed="rId2"/>
          <a:stretch>
            <a:fillRect/>
          </a:stretch>
        </p:blipFill>
        <p:spPr>
          <a:xfrm>
            <a:off x="4660776" y="-221943"/>
            <a:ext cx="6477675" cy="7750206"/>
          </a:xfrm>
          <a:prstGeom prst="rect">
            <a:avLst/>
          </a:prstGeom>
        </p:spPr>
      </p:pic>
      <p:pic>
        <p:nvPicPr>
          <p:cNvPr id="4" name="Image 3">
            <a:extLst>
              <a:ext uri="{FF2B5EF4-FFF2-40B4-BE49-F238E27FC236}">
                <a16:creationId xmlns:a16="http://schemas.microsoft.com/office/drawing/2014/main" id="{703A9FD0-57AB-4D5D-9D49-BC535FBAAD2A}"/>
              </a:ext>
            </a:extLst>
          </p:cNvPr>
          <p:cNvPicPr/>
          <p:nvPr/>
        </p:nvPicPr>
        <p:blipFill rotWithShape="1">
          <a:blip r:embed="rId3"/>
          <a:srcRect t="15764" r="71164"/>
          <a:stretch/>
        </p:blipFill>
        <p:spPr bwMode="auto">
          <a:xfrm>
            <a:off x="887768" y="-39949"/>
            <a:ext cx="3639844" cy="6897949"/>
          </a:xfrm>
          <a:prstGeom prst="rect">
            <a:avLst/>
          </a:prstGeom>
          <a:ln>
            <a:noFill/>
          </a:ln>
          <a:extLst>
            <a:ext uri="{53640926-AAD7-44D8-BBD7-CCE9431645EC}">
              <a14:shadowObscured xmlns:a14="http://schemas.microsoft.com/office/drawing/2010/main"/>
            </a:ext>
          </a:extLst>
        </p:spPr>
      </p:pic>
      <p:cxnSp>
        <p:nvCxnSpPr>
          <p:cNvPr id="5" name="Connecteur droit avec flèche 4">
            <a:extLst>
              <a:ext uri="{FF2B5EF4-FFF2-40B4-BE49-F238E27FC236}">
                <a16:creationId xmlns:a16="http://schemas.microsoft.com/office/drawing/2014/main" id="{AC1B312D-F36B-4A25-849C-A6283F73FDC9}"/>
              </a:ext>
            </a:extLst>
          </p:cNvPr>
          <p:cNvCxnSpPr>
            <a:cxnSpLocks/>
          </p:cNvCxnSpPr>
          <p:nvPr/>
        </p:nvCxnSpPr>
        <p:spPr>
          <a:xfrm flipH="1" flipV="1">
            <a:off x="4056434" y="5797685"/>
            <a:ext cx="885218" cy="875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80180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2CB6A8B-0A74-4EE7-8473-41589528FFC5}"/>
                  </a:ext>
                </a:extLst>
              </p:cNvPr>
              <p:cNvSpPr>
                <a:spLocks noChangeArrowheads="1"/>
              </p:cNvSpPr>
              <p:nvPr/>
            </p:nvSpPr>
            <p:spPr bwMode="auto">
              <a:xfrm>
                <a:off x="1001523" y="240595"/>
                <a:ext cx="8875058" cy="63768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accent5"/>
                    </a:solidFill>
                    <a:effectLst/>
                    <a:latin typeface="Arial" panose="020B0604020202020204" pitchFamily="34" charset="0"/>
                  </a:rPr>
                  <a:t>Promenade mathématique en Mésopotamie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tx1"/>
                    </a:solidFill>
                    <a:effectLst/>
                    <a:latin typeface="Arial" panose="020B0604020202020204" pitchFamily="34" charset="0"/>
                  </a:rPr>
                  <a:t>La mesure du cercle et l’approximation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0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Le </a:t>
                </a:r>
                <a:r>
                  <a:rPr kumimoji="0" lang="fr-FR" altLang="fr-FR" sz="1800" b="0" i="1" u="none" strike="noStrike" cap="none" normalizeH="0" baseline="0" dirty="0">
                    <a:ln>
                      <a:noFill/>
                    </a:ln>
                    <a:solidFill>
                      <a:schemeClr val="tx1"/>
                    </a:solidFill>
                    <a:effectLst/>
                    <a:latin typeface="Arial" panose="020B0604020202020204" pitchFamily="34" charset="0"/>
                  </a:rPr>
                  <a:t>8 juillet 2013</a:t>
                </a:r>
                <a:r>
                  <a:rPr kumimoji="0" lang="fr-FR" altLang="fr-FR" sz="1800" b="0" i="0" u="none" strike="noStrike" cap="none" normalizeH="0" baseline="0" dirty="0">
                    <a:ln>
                      <a:noFill/>
                    </a:ln>
                    <a:solidFill>
                      <a:schemeClr val="tx1"/>
                    </a:solidFill>
                    <a:effectLst/>
                    <a:latin typeface="Arial" panose="020B0604020202020204" pitchFamily="34" charset="0"/>
                  </a:rPr>
                  <a:t>  - Ecrit par </a:t>
                </a:r>
                <a:r>
                  <a:rPr kumimoji="0" lang="fr-FR" altLang="fr-FR" sz="2400" b="0" i="0" u="none" strike="noStrike" cap="none" normalizeH="0" baseline="0" dirty="0">
                    <a:ln>
                      <a:noFill/>
                    </a:ln>
                    <a:solidFill>
                      <a:schemeClr val="accent5"/>
                    </a:solidFill>
                    <a:effectLst/>
                    <a:latin typeface="Arial" panose="020B0604020202020204" pitchFamily="34" charset="0"/>
                  </a:rPr>
                  <a:t>Jean Brette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strike="noStrike" cap="none" normalizeH="0" baseline="0" dirty="0">
                  <a:ln>
                    <a:noFill/>
                  </a:ln>
                  <a:solidFill>
                    <a:schemeClr val="accent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210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Une tablette d’argile trouvée en 1936 à Suse (Iran) et datant d’environ 1680 av. J.-C. </a:t>
                </a:r>
              </a:p>
              <a:p>
                <a:pPr lvl="0" eaLnBrk="0" fontAlgn="base" hangingPunct="0">
                  <a:spcBef>
                    <a:spcPct val="0"/>
                  </a:spcBef>
                  <a:spcAft>
                    <a:spcPct val="0"/>
                  </a:spcAft>
                </a:pPr>
                <a:r>
                  <a:rPr kumimoji="0" lang="fr-FR" altLang="fr-FR" sz="1800" b="0" i="0" u="none" strike="noStrike" cap="none" normalizeH="0" baseline="0" dirty="0">
                    <a:ln>
                      <a:noFill/>
                    </a:ln>
                    <a:solidFill>
                      <a:schemeClr val="tx1"/>
                    </a:solidFill>
                    <a:effectLst/>
                    <a:latin typeface="Arial" panose="020B0604020202020204" pitchFamily="34" charset="0"/>
                  </a:rPr>
                  <a:t>conduit à l’approximation remarquable  </a:t>
                </a:r>
                <a14:m>
                  <m:oMath xmlns:m="http://schemas.openxmlformats.org/officeDocument/2006/math">
                    <m:r>
                      <a:rPr kumimoji="0" lang="fr-FR" altLang="fr-FR" sz="2400" b="0" i="1" u="none" strike="noStrike" cap="none" normalizeH="0" baseline="0" dirty="0" smtClean="0">
                        <a:ln>
                          <a:noFill/>
                        </a:ln>
                        <a:solidFill>
                          <a:schemeClr val="tx1"/>
                        </a:solidFill>
                        <a:effectLst/>
                        <a:latin typeface="Cambria Math" panose="02040503050406030204" pitchFamily="18" charset="0"/>
                      </a:rPr>
                      <m:t>𝜋</m:t>
                    </m:r>
                  </m:oMath>
                </a14:m>
                <a:r>
                  <a:rPr kumimoji="0" lang="fr-FR" altLang="fr-FR" sz="1800" b="0" i="0" u="none" strike="noStrike" cap="none" normalizeH="0" baseline="0" dirty="0">
                    <a:ln>
                      <a:noFill/>
                    </a:ln>
                    <a:solidFill>
                      <a:schemeClr val="tx1"/>
                    </a:solidFill>
                    <a:effectLst/>
                    <a:latin typeface="Arial" panose="020B0604020202020204" pitchFamily="34" charset="0"/>
                  </a:rPr>
                  <a:t> = </a:t>
                </a:r>
                <a:r>
                  <a:rPr lang="fr-FR" altLang="fr-FR" dirty="0">
                    <a:ea typeface="Cambria Math" panose="02040503050406030204" pitchFamily="18" charset="0"/>
                  </a:rPr>
                  <a:t> </a:t>
                </a:r>
                <a14:m>
                  <m:oMath xmlns:m="http://schemas.openxmlformats.org/officeDocument/2006/math">
                    <m:r>
                      <a:rPr lang="fr-FR" altLang="fr-FR" sz="1600" i="1">
                        <a:latin typeface="Cambria Math" panose="02040503050406030204" pitchFamily="18" charset="0"/>
                        <a:ea typeface="Cambria Math" panose="02040503050406030204" pitchFamily="18" charset="0"/>
                      </a:rPr>
                      <m:t>3+</m:t>
                    </m:r>
                  </m:oMath>
                </a14:m>
                <a:r>
                  <a:rPr kumimoji="0" lang="fr-FR" altLang="fr-FR" sz="1800" b="0" i="0" u="none" strike="noStrike" cap="none" normalizeH="0" baseline="0" dirty="0">
                    <a:ln>
                      <a:noFill/>
                    </a:ln>
                    <a:solidFill>
                      <a:schemeClr val="tx1"/>
                    </a:solidFill>
                    <a:effectLst/>
                    <a:latin typeface="Arial" panose="020B0604020202020204" pitchFamily="34" charset="0"/>
                  </a:rPr>
                  <a:t> </a:t>
                </a:r>
                <a:r>
                  <a:rPr lang="fr-FR" altLang="fr-FR" dirty="0">
                    <a:ea typeface="Cambria Math" panose="02040503050406030204" pitchFamily="18" charset="0"/>
                  </a:rPr>
                  <a:t> </a:t>
                </a:r>
                <a14:m>
                  <m:oMath xmlns:m="http://schemas.openxmlformats.org/officeDocument/2006/math">
                    <m:f>
                      <m:fPr>
                        <m:ctrlPr>
                          <a:rPr lang="fr-FR" altLang="fr-FR" sz="2000" i="1">
                            <a:latin typeface="Cambria Math" panose="02040503050406030204" pitchFamily="18" charset="0"/>
                            <a:ea typeface="Cambria Math" panose="02040503050406030204" pitchFamily="18" charset="0"/>
                          </a:rPr>
                        </m:ctrlPr>
                      </m:fPr>
                      <m:num>
                        <m:r>
                          <a:rPr lang="fr-FR" altLang="fr-FR" sz="2000" i="1">
                            <a:latin typeface="Cambria Math" panose="02040503050406030204" pitchFamily="18" charset="0"/>
                            <a:ea typeface="Cambria Math" panose="02040503050406030204" pitchFamily="18" charset="0"/>
                          </a:rPr>
                          <m:t>1</m:t>
                        </m:r>
                      </m:num>
                      <m:den>
                        <m:r>
                          <a:rPr lang="fr-FR" altLang="fr-FR" sz="2000" i="1">
                            <a:latin typeface="Cambria Math" panose="02040503050406030204" pitchFamily="18" charset="0"/>
                            <a:ea typeface="Cambria Math" panose="02040503050406030204" pitchFamily="18" charset="0"/>
                          </a:rPr>
                          <m:t>8</m:t>
                        </m:r>
                      </m:den>
                    </m:f>
                  </m:oMath>
                </a14:m>
                <a:r>
                  <a:rPr kumimoji="0" lang="fr-FR" altLang="fr-FR" sz="20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 3,125.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p:txBody>
          </p:sp>
        </mc:Choice>
        <mc:Fallback xmlns="">
          <p:sp>
            <p:nvSpPr>
              <p:cNvPr id="2" name="Rectangle 1">
                <a:extLst>
                  <a:ext uri="{FF2B5EF4-FFF2-40B4-BE49-F238E27FC236}">
                    <a16:creationId xmlns:a16="http://schemas.microsoft.com/office/drawing/2014/main" id="{C2CB6A8B-0A74-4EE7-8473-41589528FFC5}"/>
                  </a:ext>
                </a:extLst>
              </p:cNvPr>
              <p:cNvSpPr>
                <a:spLocks noRot="1" noChangeAspect="1" noMove="1" noResize="1" noEditPoints="1" noAdjustHandles="1" noChangeArrowheads="1" noChangeShapeType="1" noTextEdit="1"/>
              </p:cNvSpPr>
              <p:nvPr/>
            </p:nvSpPr>
            <p:spPr bwMode="auto">
              <a:xfrm>
                <a:off x="1001523" y="240595"/>
                <a:ext cx="8875058" cy="6376810"/>
              </a:xfrm>
              <a:prstGeom prst="rect">
                <a:avLst/>
              </a:prstGeom>
              <a:blipFill>
                <a:blip r:embed="rId2"/>
                <a:stretch>
                  <a:fillRect l="-68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noFill/>
                  </a:rPr>
                  <a:t> </a:t>
                </a:r>
              </a:p>
            </p:txBody>
          </p:sp>
        </mc:Fallback>
      </mc:AlternateContent>
      <p:pic>
        <p:nvPicPr>
          <p:cNvPr id="1026" name="Picture 2" descr="http://images.math.cnrs.fr/local/cache-vignettes/L676xH350/arton1653-ca370.png?1508238603">
            <a:extLst>
              <a:ext uri="{FF2B5EF4-FFF2-40B4-BE49-F238E27FC236}">
                <a16:creationId xmlns:a16="http://schemas.microsoft.com/office/drawing/2014/main" id="{26CFAA49-E712-48C9-9791-CF44F3751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984" y="2416816"/>
            <a:ext cx="5131167" cy="26566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341D7C5-618D-417E-B861-FEAFF7264060}"/>
                  </a:ext>
                </a:extLst>
              </p:cNvPr>
              <p:cNvSpPr/>
              <p:nvPr/>
            </p:nvSpPr>
            <p:spPr>
              <a:xfrm>
                <a:off x="7015787" y="3327819"/>
                <a:ext cx="4581004" cy="963790"/>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57 36    </a:t>
                </a:r>
                <a:r>
                  <a:rPr lang="fr-FR" dirty="0" err="1">
                    <a:latin typeface="Calibri" panose="020F0502020204030204" pitchFamily="34" charset="0"/>
                    <a:ea typeface="Calibri" panose="020F0502020204030204" pitchFamily="34" charset="0"/>
                    <a:cs typeface="Times New Roman" panose="02020603050405020304" pitchFamily="18" charset="0"/>
                  </a:rPr>
                  <a:t>igi-gub</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err="1">
                    <a:latin typeface="Calibri" panose="020F0502020204030204" pitchFamily="34" charset="0"/>
                    <a:ea typeface="Calibri" panose="020F0502020204030204" pitchFamily="34" charset="0"/>
                    <a:cs typeface="Times New Roman" panose="02020603050405020304" pitchFamily="18" charset="0"/>
                  </a:rPr>
                  <a:t>sa-ar</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(ligne 30)</a:t>
                </a:r>
                <a:endParaRPr lang="fr-FR"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qui signifie :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fr-FR"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57</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60</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36</m:t>
                        </m:r>
                      </m:num>
                      <m:den>
                        <m:sSup>
                          <m:sSupPr>
                            <m:ctrlPr>
                              <a:rPr lang="fr-FR"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60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fr-FR"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est la constante du cercle.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3341D7C5-618D-417E-B861-FEAFF7264060}"/>
                  </a:ext>
                </a:extLst>
              </p:cNvPr>
              <p:cNvSpPr>
                <a:spLocks noRot="1" noChangeAspect="1" noMove="1" noResize="1" noEditPoints="1" noAdjustHandles="1" noChangeArrowheads="1" noChangeShapeType="1" noTextEdit="1"/>
              </p:cNvSpPr>
              <p:nvPr/>
            </p:nvSpPr>
            <p:spPr>
              <a:xfrm>
                <a:off x="7015787" y="3327819"/>
                <a:ext cx="4581004" cy="963790"/>
              </a:xfrm>
              <a:prstGeom prst="rect">
                <a:avLst/>
              </a:prstGeom>
              <a:blipFill>
                <a:blip r:embed="rId4"/>
                <a:stretch>
                  <a:fillRect l="-1198" t="-3165" b="-1899"/>
                </a:stretch>
              </a:blipFill>
            </p:spPr>
            <p:txBody>
              <a:bodyPr/>
              <a:lstStyle/>
              <a:p>
                <a:r>
                  <a:rPr lang="fr-FR">
                    <a:noFill/>
                  </a:rPr>
                  <a:t> </a:t>
                </a:r>
              </a:p>
            </p:txBody>
          </p:sp>
        </mc:Fallback>
      </mc:AlternateContent>
      <p:cxnSp>
        <p:nvCxnSpPr>
          <p:cNvPr id="5" name="Connecteur droit avec flèche 4">
            <a:extLst>
              <a:ext uri="{FF2B5EF4-FFF2-40B4-BE49-F238E27FC236}">
                <a16:creationId xmlns:a16="http://schemas.microsoft.com/office/drawing/2014/main" id="{EC95CF66-D202-4F04-AAD4-A867429F57BF}"/>
              </a:ext>
            </a:extLst>
          </p:cNvPr>
          <p:cNvCxnSpPr>
            <a:cxnSpLocks/>
          </p:cNvCxnSpPr>
          <p:nvPr/>
        </p:nvCxnSpPr>
        <p:spPr>
          <a:xfrm flipH="1">
            <a:off x="6196082" y="3550880"/>
            <a:ext cx="81970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85E71C22-F367-4D79-BBD0-5F97BAB357E0}"/>
                  </a:ext>
                </a:extLst>
              </p:cNvPr>
              <p:cNvSpPr>
                <a:spLocks noChangeArrowheads="1"/>
              </p:cNvSpPr>
              <p:nvPr/>
            </p:nvSpPr>
            <p:spPr bwMode="auto">
              <a:xfrm>
                <a:off x="6991468" y="726603"/>
                <a:ext cx="4660828" cy="233826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1" u="none" strike="noStrike" cap="none" normalizeH="0" baseline="0" dirty="0">
                    <a:ln>
                      <a:noFill/>
                    </a:ln>
                    <a:solidFill>
                      <a:schemeClr val="accent2"/>
                    </a:solidFill>
                    <a:effectLst/>
                  </a:rPr>
                  <a:t>On a trouvé une tablette babylonienne en argile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1" u="none" strike="noStrike" cap="none" normalizeH="0" baseline="0" dirty="0">
                    <a:ln>
                      <a:noFill/>
                    </a:ln>
                    <a:solidFill>
                      <a:schemeClr val="accent2"/>
                    </a:solidFill>
                    <a:effectLst/>
                  </a:rPr>
                  <a:t>qui donne le rapport du périmètre de l’hexagone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1" u="none" strike="noStrike" cap="none" normalizeH="0" baseline="0" dirty="0">
                    <a:ln>
                      <a:noFill/>
                    </a:ln>
                    <a:solidFill>
                      <a:schemeClr val="accent2"/>
                    </a:solidFill>
                    <a:effectLst/>
                  </a:rPr>
                  <a:t>à celui de son cercle circonscrit.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1" u="none" strike="noStrike" cap="none" normalizeH="0" baseline="0" dirty="0">
                    <a:ln>
                      <a:noFill/>
                    </a:ln>
                    <a:solidFill>
                      <a:schemeClr val="accent2"/>
                    </a:solidFill>
                    <a:effectLst/>
                  </a:rPr>
                  <a:t>Il y est exprimé en numération sexagésimale (base 60)</a:t>
                </a:r>
              </a:p>
              <a:p>
                <a:pPr lvl="0" eaLnBrk="0" fontAlgn="base" hangingPunct="0">
                  <a:spcBef>
                    <a:spcPct val="0"/>
                  </a:spcBef>
                  <a:spcAft>
                    <a:spcPct val="0"/>
                  </a:spcAft>
                </a:pPr>
                <a:r>
                  <a:rPr kumimoji="0" lang="fr-FR" altLang="fr-FR" sz="1600" b="0" i="1" u="none" strike="noStrike" cap="none" normalizeH="0" baseline="0" dirty="0">
                    <a:ln>
                      <a:noFill/>
                    </a:ln>
                    <a:solidFill>
                      <a:schemeClr val="accent2"/>
                    </a:solidFill>
                    <a:effectLst/>
                  </a:rPr>
                  <a:t> et est égal à</a:t>
                </a:r>
                <a:r>
                  <a:rPr kumimoji="0" lang="fr-FR" altLang="fr-FR" sz="1800" b="0" i="1" u="none" strike="noStrike" cap="none" normalizeH="0" baseline="0" dirty="0">
                    <a:ln>
                      <a:noFill/>
                    </a:ln>
                    <a:solidFill>
                      <a:schemeClr val="accent2"/>
                    </a:solidFill>
                    <a:effectLst/>
                    <a:latin typeface="Arial" panose="020B0604020202020204" pitchFamily="34" charset="0"/>
                  </a:rPr>
                  <a:t> : </a:t>
                </a:r>
                <a14:m>
                  <m:oMath xmlns:m="http://schemas.openxmlformats.org/officeDocument/2006/math">
                    <m:r>
                      <a:rPr kumimoji="0" lang="fr-FR" altLang="fr-FR" sz="1600" b="0" i="1" u="none" strike="noStrike" cap="none" normalizeH="0" baseline="0" smtClean="0">
                        <a:ln>
                          <a:noFill/>
                        </a:ln>
                        <a:solidFill>
                          <a:schemeClr val="accent2"/>
                        </a:solidFill>
                        <a:effectLst/>
                        <a:latin typeface="Cambria Math" panose="02040503050406030204" pitchFamily="18" charset="0"/>
                      </a:rPr>
                      <m:t>57 36=</m:t>
                    </m:r>
                  </m:oMath>
                </a14:m>
                <a:r>
                  <a:rPr kumimoji="0" lang="fr-FR" altLang="fr-FR" b="0" i="1" u="none" strike="noStrike" cap="none" normalizeH="0" baseline="0" dirty="0">
                    <a:ln>
                      <a:noFill/>
                    </a:ln>
                    <a:solidFill>
                      <a:schemeClr val="accent2"/>
                    </a:solidFill>
                    <a:effectLst/>
                  </a:rPr>
                  <a:t> </a:t>
                </a:r>
                <a14:m>
                  <m:oMath xmlns:m="http://schemas.openxmlformats.org/officeDocument/2006/math">
                    <m:f>
                      <m:fPr>
                        <m:ctrlPr>
                          <a:rPr lang="fr-FR" altLang="fr-FR" sz="2000" i="1">
                            <a:solidFill>
                              <a:schemeClr val="accent2"/>
                            </a:solidFill>
                            <a:latin typeface="Cambria Math" panose="02040503050406030204" pitchFamily="18" charset="0"/>
                          </a:rPr>
                        </m:ctrlPr>
                      </m:fPr>
                      <m:num>
                        <m:r>
                          <a:rPr lang="fr-FR" altLang="fr-FR" sz="2000" i="1">
                            <a:solidFill>
                              <a:schemeClr val="accent2"/>
                            </a:solidFill>
                            <a:latin typeface="Cambria Math" panose="02040503050406030204" pitchFamily="18" charset="0"/>
                          </a:rPr>
                          <m:t>57</m:t>
                        </m:r>
                      </m:num>
                      <m:den>
                        <m:r>
                          <a:rPr lang="fr-FR" altLang="fr-FR" sz="2000" i="1">
                            <a:solidFill>
                              <a:schemeClr val="accent2"/>
                            </a:solidFill>
                            <a:latin typeface="Cambria Math" panose="02040503050406030204" pitchFamily="18" charset="0"/>
                          </a:rPr>
                          <m:t>60</m:t>
                        </m:r>
                      </m:den>
                    </m:f>
                    <m:r>
                      <a:rPr lang="fr-FR" altLang="fr-FR" sz="2000" i="1">
                        <a:solidFill>
                          <a:schemeClr val="accent2"/>
                        </a:solidFill>
                        <a:latin typeface="Cambria Math" panose="02040503050406030204" pitchFamily="18" charset="0"/>
                      </a:rPr>
                      <m:t>+ </m:t>
                    </m:r>
                    <m:f>
                      <m:fPr>
                        <m:ctrlPr>
                          <a:rPr lang="fr-FR" altLang="fr-FR" sz="2000" i="1">
                            <a:solidFill>
                              <a:schemeClr val="accent2"/>
                            </a:solidFill>
                            <a:latin typeface="Cambria Math" panose="02040503050406030204" pitchFamily="18" charset="0"/>
                          </a:rPr>
                        </m:ctrlPr>
                      </m:fPr>
                      <m:num>
                        <m:r>
                          <a:rPr lang="fr-FR" altLang="fr-FR" sz="2000" i="1">
                            <a:solidFill>
                              <a:schemeClr val="accent2"/>
                            </a:solidFill>
                            <a:latin typeface="Cambria Math" panose="02040503050406030204" pitchFamily="18" charset="0"/>
                          </a:rPr>
                          <m:t>36</m:t>
                        </m:r>
                      </m:num>
                      <m:den>
                        <m:sSup>
                          <m:sSupPr>
                            <m:ctrlPr>
                              <a:rPr lang="fr-FR" altLang="fr-FR" sz="2000" i="1">
                                <a:solidFill>
                                  <a:schemeClr val="accent2"/>
                                </a:solidFill>
                                <a:latin typeface="Cambria Math" panose="02040503050406030204" pitchFamily="18" charset="0"/>
                              </a:rPr>
                            </m:ctrlPr>
                          </m:sSupPr>
                          <m:e>
                            <m:r>
                              <a:rPr lang="fr-FR" altLang="fr-FR" sz="2000" i="1">
                                <a:solidFill>
                                  <a:schemeClr val="accent2"/>
                                </a:solidFill>
                                <a:latin typeface="Cambria Math" panose="02040503050406030204" pitchFamily="18" charset="0"/>
                              </a:rPr>
                              <m:t>60</m:t>
                            </m:r>
                          </m:e>
                          <m:sup>
                            <m:r>
                              <a:rPr lang="fr-FR" altLang="fr-FR" sz="2000" i="1">
                                <a:solidFill>
                                  <a:schemeClr val="accent2"/>
                                </a:solidFill>
                                <a:latin typeface="Cambria Math" panose="02040503050406030204" pitchFamily="18" charset="0"/>
                              </a:rPr>
                              <m:t>2</m:t>
                            </m:r>
                          </m:sup>
                        </m:sSup>
                      </m:den>
                    </m:f>
                  </m:oMath>
                </a14:m>
                <a:endParaRPr kumimoji="0" lang="fr-FR" altLang="fr-FR" sz="2000" b="0" i="1"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1" u="none" strike="noStrike" cap="none" normalizeH="0" baseline="0" dirty="0">
                    <a:ln>
                      <a:noFill/>
                    </a:ln>
                    <a:solidFill>
                      <a:schemeClr val="accent2"/>
                    </a:solidFill>
                    <a:effectLst/>
                  </a:rPr>
                  <a:t>On peut en déduire aujourd’hui la valeur approchée</a:t>
                </a:r>
                <a:r>
                  <a:rPr kumimoji="0" lang="fr-FR" altLang="fr-FR" sz="1800" b="0" i="1" u="none" strike="noStrike" cap="none" normalizeH="0" baseline="0" dirty="0">
                    <a:ln>
                      <a:noFill/>
                    </a:ln>
                    <a:solidFill>
                      <a:schemeClr val="accent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altLang="fr-FR" sz="1800" b="0" i="1" u="none" strike="noStrike" cap="none" normalizeH="0" baseline="0" smtClean="0">
                          <a:ln>
                            <a:noFill/>
                          </a:ln>
                          <a:solidFill>
                            <a:schemeClr val="accent2"/>
                          </a:solidFill>
                          <a:effectLst/>
                          <a:latin typeface="Cambria Math" panose="02040503050406030204" pitchFamily="18" charset="0"/>
                          <a:ea typeface="Cambria Math" panose="02040503050406030204" pitchFamily="18" charset="0"/>
                        </a:rPr>
                        <m:t>𝜋</m:t>
                      </m:r>
                      <m:r>
                        <a:rPr kumimoji="0" lang="fr-FR" altLang="fr-FR" sz="1800" b="0" i="1" u="none" strike="noStrike" cap="none" normalizeH="0" baseline="0" smtClean="0">
                          <a:ln>
                            <a:noFill/>
                          </a:ln>
                          <a:solidFill>
                            <a:schemeClr val="accent2"/>
                          </a:solidFill>
                          <a:effectLst/>
                          <a:latin typeface="Cambria Math" panose="02040503050406030204" pitchFamily="18" charset="0"/>
                          <a:ea typeface="Cambria Math" panose="02040503050406030204" pitchFamily="18" charset="0"/>
                        </a:rPr>
                        <m:t>=3+</m:t>
                      </m:r>
                      <m:f>
                        <m:fPr>
                          <m:ctrlPr>
                            <a:rPr kumimoji="0" lang="fr-FR" altLang="fr-FR" sz="1800" b="0" i="1" u="none" strike="noStrike" cap="none" normalizeH="0" baseline="0" smtClean="0">
                              <a:ln>
                                <a:noFill/>
                              </a:ln>
                              <a:solidFill>
                                <a:schemeClr val="accent2"/>
                              </a:solidFill>
                              <a:effectLst/>
                              <a:latin typeface="Cambria Math" panose="02040503050406030204" pitchFamily="18" charset="0"/>
                              <a:ea typeface="Cambria Math" panose="02040503050406030204" pitchFamily="18" charset="0"/>
                            </a:rPr>
                          </m:ctrlPr>
                        </m:fPr>
                        <m:num>
                          <m:r>
                            <a:rPr kumimoji="0" lang="fr-FR" altLang="fr-FR" sz="1800" b="0" i="1" u="none" strike="noStrike" cap="none" normalizeH="0" baseline="0" smtClean="0">
                              <a:ln>
                                <a:noFill/>
                              </a:ln>
                              <a:solidFill>
                                <a:schemeClr val="accent2"/>
                              </a:solidFill>
                              <a:effectLst/>
                              <a:latin typeface="Cambria Math" panose="02040503050406030204" pitchFamily="18" charset="0"/>
                              <a:ea typeface="Cambria Math" panose="02040503050406030204" pitchFamily="18" charset="0"/>
                            </a:rPr>
                            <m:t>1</m:t>
                          </m:r>
                        </m:num>
                        <m:den>
                          <m:r>
                            <a:rPr kumimoji="0" lang="fr-FR" altLang="fr-FR" sz="1800" b="0" i="1" u="none" strike="noStrike" cap="none" normalizeH="0" baseline="0" smtClean="0">
                              <a:ln>
                                <a:noFill/>
                              </a:ln>
                              <a:solidFill>
                                <a:schemeClr val="accent2"/>
                              </a:solidFill>
                              <a:effectLst/>
                              <a:latin typeface="Cambria Math" panose="02040503050406030204" pitchFamily="18" charset="0"/>
                              <a:ea typeface="Cambria Math" panose="02040503050406030204" pitchFamily="18" charset="0"/>
                            </a:rPr>
                            <m:t>8</m:t>
                          </m:r>
                        </m:den>
                      </m:f>
                    </m:oMath>
                  </m:oMathPara>
                </a14:m>
                <a:endParaRPr kumimoji="0" lang="fr-FR" altLang="fr-FR" sz="1800" b="0" i="1" u="none" strike="noStrike" cap="none" normalizeH="0" baseline="0" dirty="0">
                  <a:ln>
                    <a:noFill/>
                  </a:ln>
                  <a:solidFill>
                    <a:schemeClr val="accent2"/>
                  </a:solidFill>
                  <a:effectLst/>
                  <a:latin typeface="Arial" panose="020B0604020202020204" pitchFamily="34" charset="0"/>
                </a:endParaRPr>
              </a:p>
            </p:txBody>
          </p:sp>
        </mc:Choice>
        <mc:Fallback xmlns="">
          <p:sp>
            <p:nvSpPr>
              <p:cNvPr id="4" name="Rectangle 1">
                <a:extLst>
                  <a:ext uri="{FF2B5EF4-FFF2-40B4-BE49-F238E27FC236}">
                    <a16:creationId xmlns:a16="http://schemas.microsoft.com/office/drawing/2014/main" id="{85E71C22-F367-4D79-BBD0-5F97BAB357E0}"/>
                  </a:ext>
                </a:extLst>
              </p:cNvPr>
              <p:cNvSpPr>
                <a:spLocks noRot="1" noChangeAspect="1" noMove="1" noResize="1" noEditPoints="1" noAdjustHandles="1" noChangeArrowheads="1" noChangeShapeType="1" noTextEdit="1"/>
              </p:cNvSpPr>
              <p:nvPr/>
            </p:nvSpPr>
            <p:spPr bwMode="auto">
              <a:xfrm>
                <a:off x="6991468" y="726603"/>
                <a:ext cx="4660828" cy="2338269"/>
              </a:xfrm>
              <a:prstGeom prst="rect">
                <a:avLst/>
              </a:prstGeom>
              <a:blipFill>
                <a:blip r:embed="rId5"/>
                <a:stretch>
                  <a:fillRect l="-7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noFill/>
                  </a:rPr>
                  <a:t> </a:t>
                </a:r>
              </a:p>
            </p:txBody>
          </p:sp>
        </mc:Fallback>
      </mc:AlternateContent>
    </p:spTree>
    <p:extLst>
      <p:ext uri="{BB962C8B-B14F-4D97-AF65-F5344CB8AC3E}">
        <p14:creationId xmlns:p14="http://schemas.microsoft.com/office/powerpoint/2010/main" val="30309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E9C5109-31C4-4313-B277-ECF43EC9BE34}"/>
                  </a:ext>
                </a:extLst>
              </p:cNvPr>
              <p:cNvSpPr/>
              <p:nvPr/>
            </p:nvSpPr>
            <p:spPr>
              <a:xfrm>
                <a:off x="1254710" y="407023"/>
                <a:ext cx="8386439" cy="5447645"/>
              </a:xfrm>
              <a:prstGeom prst="rect">
                <a:avLst/>
              </a:prstGeom>
            </p:spPr>
            <p:txBody>
              <a:bodyPr wrap="square">
                <a:spAutoFit/>
              </a:bodyPr>
              <a:lstStyle/>
              <a:p>
                <a:r>
                  <a:rPr lang="fr-FR" sz="2400" dirty="0">
                    <a:solidFill>
                      <a:schemeClr val="accent5"/>
                    </a:solidFill>
                  </a:rPr>
                  <a:t>Les deux hypothèses de Jean Brette :</a:t>
                </a:r>
              </a:p>
              <a:p>
                <a:endParaRPr lang="fr-FR" dirty="0"/>
              </a:p>
              <a:p>
                <a:r>
                  <a:rPr lang="fr-FR" i="1" dirty="0"/>
                  <a:t>1- les Babyloniens connaissaient le théorème de Pythagore mille ans avant celui-ci.</a:t>
                </a:r>
              </a:p>
              <a:p>
                <a:endParaRPr lang="fr-FR" i="1" dirty="0"/>
              </a:p>
              <a:p>
                <a:r>
                  <a:rPr lang="fr-FR" i="1" dirty="0"/>
                  <a:t>2 - Ils savaient trouver des triangles rectangles de côtés entiers. Peut-être pas tous, mais au moins ceux dont l’hypoténuse et l’un des côtés sont des entiers consécutifs.</a:t>
                </a:r>
              </a:p>
              <a:p>
                <a:endParaRPr lang="fr-FR" i="1" dirty="0"/>
              </a:p>
              <a:p>
                <a:r>
                  <a:rPr lang="fr-FR" dirty="0"/>
                  <a:t>L’identité  </a:t>
                </a:r>
                <a14:m>
                  <m:oMath xmlns:m="http://schemas.openxmlformats.org/officeDocument/2006/math">
                    <m:sSup>
                      <m:sSupPr>
                        <m:ctrlPr>
                          <a:rPr lang="fr-FR" i="1" smtClean="0">
                            <a:latin typeface="Cambria Math" panose="02040503050406030204" pitchFamily="18" charset="0"/>
                          </a:rPr>
                        </m:ctrlPr>
                      </m:sSupPr>
                      <m:e>
                        <m:d>
                          <m:dPr>
                            <m:ctrlPr>
                              <a:rPr lang="fr-FR" i="1" smtClean="0">
                                <a:latin typeface="Cambria Math" panose="02040503050406030204" pitchFamily="18" charset="0"/>
                              </a:rPr>
                            </m:ctrlPr>
                          </m:dPr>
                          <m:e>
                            <m:r>
                              <a:rPr lang="fr-FR" b="0" i="1" smtClean="0">
                                <a:latin typeface="Cambria Math" panose="02040503050406030204" pitchFamily="18" charset="0"/>
                              </a:rPr>
                              <m:t>𝑛</m:t>
                            </m:r>
                            <m:r>
                              <a:rPr lang="fr-FR" b="0" i="1" smtClean="0">
                                <a:latin typeface="Cambria Math" panose="02040503050406030204" pitchFamily="18" charset="0"/>
                              </a:rPr>
                              <m:t>+1</m:t>
                            </m:r>
                          </m:e>
                        </m:d>
                      </m:e>
                      <m:sup>
                        <m:r>
                          <a:rPr lang="fr-FR" b="0" i="1" smtClean="0">
                            <a:latin typeface="Cambria Math" panose="02040503050406030204" pitchFamily="18" charset="0"/>
                          </a:rPr>
                          <m:t>2</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𝑛</m:t>
                        </m:r>
                      </m:e>
                      <m:sup>
                        <m:r>
                          <a:rPr lang="fr-FR" b="0" i="1" smtClean="0">
                            <a:latin typeface="Cambria Math" panose="02040503050406030204" pitchFamily="18" charset="0"/>
                          </a:rPr>
                          <m:t>2</m:t>
                        </m:r>
                      </m:sup>
                    </m:sSup>
                    <m:r>
                      <a:rPr lang="fr-FR" b="0" i="1" smtClean="0">
                        <a:latin typeface="Cambria Math" panose="02040503050406030204" pitchFamily="18" charset="0"/>
                      </a:rPr>
                      <m:t>+2 </m:t>
                    </m:r>
                    <m:r>
                      <a:rPr lang="fr-FR" b="0" i="1" smtClean="0">
                        <a:latin typeface="Cambria Math" panose="02040503050406030204" pitchFamily="18" charset="0"/>
                      </a:rPr>
                      <m:t>𝑛</m:t>
                    </m:r>
                    <m:r>
                      <a:rPr lang="fr-FR" b="0" i="1" smtClean="0">
                        <a:latin typeface="Cambria Math" panose="02040503050406030204" pitchFamily="18" charset="0"/>
                      </a:rPr>
                      <m:t>+1</m:t>
                    </m:r>
                  </m:oMath>
                </a14:m>
                <a:r>
                  <a:rPr lang="fr-FR" dirty="0"/>
                  <a:t>  est évidente sous forme graphique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Cette identité permet de trouver facilement des triangles rectangles à côtés entiers,</a:t>
                </a:r>
              </a:p>
              <a:p>
                <a:r>
                  <a:rPr lang="fr-FR" dirty="0"/>
                  <a:t>Il suffit que   </a:t>
                </a:r>
                <a14:m>
                  <m:oMath xmlns:m="http://schemas.openxmlformats.org/officeDocument/2006/math">
                    <m:r>
                      <a:rPr lang="fr-FR" i="1">
                        <a:latin typeface="Cambria Math" panose="02040503050406030204" pitchFamily="18" charset="0"/>
                      </a:rPr>
                      <m:t>2 </m:t>
                    </m:r>
                    <m:r>
                      <a:rPr lang="fr-FR" i="1">
                        <a:latin typeface="Cambria Math" panose="02040503050406030204" pitchFamily="18" charset="0"/>
                      </a:rPr>
                      <m:t>𝑛</m:t>
                    </m:r>
                    <m:r>
                      <a:rPr lang="fr-FR" i="1">
                        <a:latin typeface="Cambria Math" panose="02040503050406030204" pitchFamily="18" charset="0"/>
                      </a:rPr>
                      <m:t>+1</m:t>
                    </m:r>
                  </m:oMath>
                </a14:m>
                <a:r>
                  <a:rPr lang="fr-FR" dirty="0"/>
                  <a:t>   soit le carré d’un entier </a:t>
                </a:r>
                <a14:m>
                  <m:oMath xmlns:m="http://schemas.openxmlformats.org/officeDocument/2006/math">
                    <m:r>
                      <a:rPr lang="fr-FR" b="0" i="1" smtClean="0">
                        <a:latin typeface="Cambria Math" panose="02040503050406030204" pitchFamily="18" charset="0"/>
                      </a:rPr>
                      <m:t>𝑘</m:t>
                    </m:r>
                    <m:r>
                      <a:rPr lang="fr-FR" b="0" i="0" smtClean="0">
                        <a:latin typeface="Cambria Math" panose="02040503050406030204" pitchFamily="18" charset="0"/>
                      </a:rPr>
                      <m:t>.</m:t>
                    </m:r>
                  </m:oMath>
                </a14:m>
                <a:endParaRPr lang="fr-FR" dirty="0"/>
              </a:p>
              <a:p>
                <a:r>
                  <a:rPr lang="fr-FR" dirty="0"/>
                  <a:t>Comme </a:t>
                </a:r>
                <a14:m>
                  <m:oMath xmlns:m="http://schemas.openxmlformats.org/officeDocument/2006/math">
                    <m:r>
                      <a:rPr lang="fr-FR" i="1">
                        <a:latin typeface="Cambria Math" panose="02040503050406030204" pitchFamily="18" charset="0"/>
                      </a:rPr>
                      <m:t>2 </m:t>
                    </m:r>
                    <m:r>
                      <a:rPr lang="fr-FR" i="1">
                        <a:latin typeface="Cambria Math" panose="02040503050406030204" pitchFamily="18" charset="0"/>
                      </a:rPr>
                      <m:t>𝑛</m:t>
                    </m:r>
                    <m:r>
                      <a:rPr lang="fr-FR" i="1">
                        <a:latin typeface="Cambria Math" panose="02040503050406030204" pitchFamily="18" charset="0"/>
                      </a:rPr>
                      <m:t>+1</m:t>
                    </m:r>
                  </m:oMath>
                </a14:m>
                <a:r>
                  <a:rPr lang="fr-FR" dirty="0"/>
                  <a:t> est impair, l’entier </a:t>
                </a:r>
                <a14:m>
                  <m:oMath xmlns:m="http://schemas.openxmlformats.org/officeDocument/2006/math">
                    <m:r>
                      <a:rPr lang="fr-FR" i="1">
                        <a:latin typeface="Cambria Math" panose="02040503050406030204" pitchFamily="18" charset="0"/>
                      </a:rPr>
                      <m:t>𝑘</m:t>
                    </m:r>
                  </m:oMath>
                </a14:m>
                <a:r>
                  <a:rPr lang="fr-FR" dirty="0"/>
                  <a:t> doit être aussi impair.</a:t>
                </a:r>
              </a:p>
            </p:txBody>
          </p:sp>
        </mc:Choice>
        <mc:Fallback xmlns="">
          <p:sp>
            <p:nvSpPr>
              <p:cNvPr id="2" name="Rectangle 1">
                <a:extLst>
                  <a:ext uri="{FF2B5EF4-FFF2-40B4-BE49-F238E27FC236}">
                    <a16:creationId xmlns:a16="http://schemas.microsoft.com/office/drawing/2014/main" id="{4E9C5109-31C4-4313-B277-ECF43EC9BE34}"/>
                  </a:ext>
                </a:extLst>
              </p:cNvPr>
              <p:cNvSpPr>
                <a:spLocks noRot="1" noChangeAspect="1" noMove="1" noResize="1" noEditPoints="1" noAdjustHandles="1" noChangeArrowheads="1" noChangeShapeType="1" noTextEdit="1"/>
              </p:cNvSpPr>
              <p:nvPr/>
            </p:nvSpPr>
            <p:spPr>
              <a:xfrm>
                <a:off x="1254710" y="407023"/>
                <a:ext cx="8386439" cy="5447645"/>
              </a:xfrm>
              <a:prstGeom prst="rect">
                <a:avLst/>
              </a:prstGeom>
              <a:blipFill>
                <a:blip r:embed="rId2"/>
                <a:stretch>
                  <a:fillRect l="-1163" t="-896" r="-291" b="-896"/>
                </a:stretch>
              </a:blipFill>
            </p:spPr>
            <p:txBody>
              <a:bodyPr/>
              <a:lstStyle/>
              <a:p>
                <a:r>
                  <a:rPr lang="fr-FR">
                    <a:noFill/>
                  </a:rPr>
                  <a:t> </a:t>
                </a:r>
              </a:p>
            </p:txBody>
          </p:sp>
        </mc:Fallback>
      </mc:AlternateContent>
      <p:sp>
        <p:nvSpPr>
          <p:cNvPr id="6" name="AutoShape 4" descr="JPEG - 8.1 ko">
            <a:extLst>
              <a:ext uri="{FF2B5EF4-FFF2-40B4-BE49-F238E27FC236}">
                <a16:creationId xmlns:a16="http://schemas.microsoft.com/office/drawing/2014/main" id="{114869C2-ED98-4FD5-A6D8-77B717D16C49}"/>
              </a:ext>
            </a:extLst>
          </p:cNvPr>
          <p:cNvSpPr>
            <a:spLocks noChangeAspect="1" noChangeArrowheads="1"/>
          </p:cNvSpPr>
          <p:nvPr/>
        </p:nvSpPr>
        <p:spPr bwMode="auto">
          <a:xfrm>
            <a:off x="6096000" y="-76200"/>
            <a:ext cx="3771900" cy="2057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a:extLst>
              <a:ext uri="{FF2B5EF4-FFF2-40B4-BE49-F238E27FC236}">
                <a16:creationId xmlns:a16="http://schemas.microsoft.com/office/drawing/2014/main" id="{D1B12D13-C840-4FFB-8FCA-969D528DC0A7}"/>
              </a:ext>
            </a:extLst>
          </p:cNvPr>
          <p:cNvPicPr/>
          <p:nvPr/>
        </p:nvPicPr>
        <p:blipFill rotWithShape="1">
          <a:blip r:embed="rId3"/>
          <a:srcRect t="35020" r="23677" b="34761"/>
          <a:stretch/>
        </p:blipFill>
        <p:spPr bwMode="auto">
          <a:xfrm>
            <a:off x="3897630" y="3119687"/>
            <a:ext cx="4396740" cy="1630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7320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F049A36-3EFE-4C88-9565-94E29B595BB9}"/>
                  </a:ext>
                </a:extLst>
              </p:cNvPr>
              <p:cNvSpPr>
                <a:spLocks noChangeArrowheads="1"/>
              </p:cNvSpPr>
              <p:nvPr/>
            </p:nvSpPr>
            <p:spPr bwMode="auto">
              <a:xfrm>
                <a:off x="1122699" y="575634"/>
                <a:ext cx="11136209" cy="54476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Ceci peut servir à remplacer chaque côté de l’hexagone, par exemple AB, par une ligne brisée analogue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 à ACB, plus proche du cercle, grâce aux triangles rectangles AMC et BMC. (</a:t>
                </a:r>
                <a:r>
                  <a:rPr kumimoji="0" lang="fr-FR" altLang="fr-FR" sz="1800" b="0" i="0" u="none" strike="noStrike" cap="none" normalizeH="0" baseline="0" dirty="0" err="1">
                    <a:ln>
                      <a:noFill/>
                    </a:ln>
                    <a:solidFill>
                      <a:schemeClr val="tx1"/>
                    </a:solidFill>
                    <a:effectLst/>
                  </a:rPr>
                  <a:t>fig</a:t>
                </a:r>
                <a:r>
                  <a:rPr kumimoji="0" lang="fr-FR" altLang="fr-FR" sz="1800" b="0" i="0" u="none" strike="noStrike" cap="none" normalizeH="0" baseline="0" dirty="0">
                    <a:ln>
                      <a:noFill/>
                    </a:ln>
                    <a:solidFill>
                      <a:schemeClr val="tx1"/>
                    </a:solidFill>
                    <a:effectLst/>
                  </a:rPr>
                  <a:t> 4)</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8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chemeClr val="tx1"/>
                    </a:solidFill>
                    <a:effectLst/>
                    <a:latin typeface="MathJax_Math"/>
                  </a:rPr>
                  <a:t>					</a:t>
                </a:r>
                <a:r>
                  <a:rPr kumimoji="0" lang="fr-FR" altLang="fr-FR" sz="1600" b="0" i="1" u="none" strike="noStrike" cap="none" normalizeH="0" baseline="0" dirty="0" err="1">
                    <a:ln>
                      <a:noFill/>
                    </a:ln>
                    <a:solidFill>
                      <a:schemeClr val="tx1"/>
                    </a:solidFill>
                    <a:effectLst/>
                    <a:latin typeface="MathJax_Math"/>
                  </a:rPr>
                  <a:t>fig</a:t>
                </a:r>
                <a:r>
                  <a:rPr kumimoji="0" lang="fr-FR" altLang="fr-FR" sz="1600" b="0" i="1" u="none" strike="noStrike" cap="none" normalizeH="0" baseline="0" dirty="0">
                    <a:ln>
                      <a:noFill/>
                    </a:ln>
                    <a:solidFill>
                      <a:schemeClr val="tx1"/>
                    </a:solidFill>
                    <a:effectLst/>
                    <a:latin typeface="MathJax_Math"/>
                  </a:rPr>
                  <a:t> </a:t>
                </a:r>
                <a:r>
                  <a:rPr kumimoji="0" lang="fr-FR" altLang="fr-FR" sz="1600" b="0" i="0" u="none" strike="noStrike" cap="none" normalizeH="0" baseline="0" dirty="0">
                    <a:ln>
                      <a:noFill/>
                    </a:ln>
                    <a:solidFill>
                      <a:schemeClr val="tx1"/>
                    </a:solidFill>
                    <a:effectLst/>
                    <a:latin typeface="MathJax_Main"/>
                  </a:rPr>
                  <a:t>4</a:t>
                </a:r>
                <a:endParaRPr lang="fr-FR" altLang="fr-FR" sz="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Les premières valeurs de sont :  </a:t>
                </a:r>
                <a14:m>
                  <m:oMath xmlns:m="http://schemas.openxmlformats.org/officeDocument/2006/math">
                    <m:r>
                      <a:rPr kumimoji="0" lang="fr-FR" altLang="fr-FR" sz="1800" b="0" i="1" u="none" strike="noStrike" cap="none" normalizeH="0" baseline="0" smtClean="0">
                        <a:ln>
                          <a:noFill/>
                        </a:ln>
                        <a:solidFill>
                          <a:schemeClr val="tx1"/>
                        </a:solidFill>
                        <a:effectLst/>
                        <a:latin typeface="Cambria Math" panose="02040503050406030204" pitchFamily="18" charset="0"/>
                      </a:rPr>
                      <m:t>𝑘</m:t>
                    </m:r>
                    <m:r>
                      <a:rPr kumimoji="0" lang="fr-FR" altLang="fr-FR" sz="1800" b="0" i="1" u="none" strike="noStrike" cap="none" normalizeH="0" baseline="0" smtClean="0">
                        <a:ln>
                          <a:noFill/>
                        </a:ln>
                        <a:solidFill>
                          <a:schemeClr val="tx1"/>
                        </a:solidFill>
                        <a:effectLst/>
                        <a:latin typeface="Cambria Math" panose="02040503050406030204" pitchFamily="18" charset="0"/>
                      </a:rPr>
                      <m:t>=3, 5, 7, 9 </m:t>
                    </m:r>
                  </m:oMath>
                </a14:m>
                <a:r>
                  <a:rPr kumimoji="0" lang="fr-FR" altLang="fr-FR" b="0" i="0" u="none" strike="noStrike" cap="none" normalizeH="0" baseline="0" dirty="0">
                    <a:ln>
                      <a:noFill/>
                    </a:ln>
                    <a:solidFill>
                      <a:schemeClr val="tx1"/>
                    </a:solidFill>
                    <a:effectLst/>
                  </a:rPr>
                  <a:t> elles conduisent aux quatre triangles suivants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					</a:t>
                </a:r>
                <a:r>
                  <a:rPr kumimoji="0" lang="fr-FR" altLang="fr-FR" sz="1600" b="0" i="1" u="none" strike="noStrike" cap="none" normalizeH="0" baseline="0" dirty="0" err="1">
                    <a:ln>
                      <a:noFill/>
                    </a:ln>
                    <a:solidFill>
                      <a:schemeClr val="tx1"/>
                    </a:solidFill>
                    <a:effectLst/>
                  </a:rPr>
                  <a:t>fig</a:t>
                </a:r>
                <a:r>
                  <a:rPr kumimoji="0" lang="fr-FR" altLang="fr-FR" sz="1600" b="0" i="1" u="none" strike="noStrike" cap="none" normalizeH="0" baseline="0" dirty="0">
                    <a:ln>
                      <a:noFill/>
                    </a:ln>
                    <a:solidFill>
                      <a:schemeClr val="tx1"/>
                    </a:solidFill>
                    <a:effectLst/>
                  </a:rPr>
                  <a:t> 5</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endParaRPr kumimoji="0" lang="fr-FR" altLang="fr-FR" sz="45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2" name="Rectangle 1">
                <a:extLst>
                  <a:ext uri="{FF2B5EF4-FFF2-40B4-BE49-F238E27FC236}">
                    <a16:creationId xmlns:a16="http://schemas.microsoft.com/office/drawing/2014/main" id="{AF049A36-3EFE-4C88-9565-94E29B595BB9}"/>
                  </a:ext>
                </a:extLst>
              </p:cNvPr>
              <p:cNvSpPr>
                <a:spLocks noRot="1" noChangeAspect="1" noMove="1" noResize="1" noEditPoints="1" noAdjustHandles="1" noChangeArrowheads="1" noChangeShapeType="1" noTextEdit="1"/>
              </p:cNvSpPr>
              <p:nvPr/>
            </p:nvSpPr>
            <p:spPr bwMode="auto">
              <a:xfrm>
                <a:off x="1122699" y="575634"/>
                <a:ext cx="11136209" cy="5447645"/>
              </a:xfrm>
              <a:prstGeom prst="rect">
                <a:avLst/>
              </a:prstGeom>
              <a:blipFill>
                <a:blip r:embed="rId2"/>
                <a:stretch>
                  <a:fillRect l="-438" t="-1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noFill/>
                  </a:rPr>
                  <a:t> </a:t>
                </a:r>
              </a:p>
            </p:txBody>
          </p:sp>
        </mc:Fallback>
      </mc:AlternateContent>
      <p:pic>
        <p:nvPicPr>
          <p:cNvPr id="2050" name="Picture 2" descr="JPEG - 29.2 ko">
            <a:extLst>
              <a:ext uri="{FF2B5EF4-FFF2-40B4-BE49-F238E27FC236}">
                <a16:creationId xmlns:a16="http://schemas.microsoft.com/office/drawing/2014/main" id="{C32AFE3F-F964-4019-90C8-69BB10FD4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246" y="1508339"/>
            <a:ext cx="5010150" cy="13144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PEG - 19.4 ko">
            <a:extLst>
              <a:ext uri="{FF2B5EF4-FFF2-40B4-BE49-F238E27FC236}">
                <a16:creationId xmlns:a16="http://schemas.microsoft.com/office/drawing/2014/main" id="{1135FEBC-926F-4CF4-860A-B1DA0A957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246" y="4381439"/>
            <a:ext cx="539115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336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F16901B-833C-4112-AB14-37F00D815CB7}"/>
              </a:ext>
            </a:extLst>
          </p:cNvPr>
          <p:cNvSpPr>
            <a:spLocks noChangeArrowheads="1"/>
          </p:cNvSpPr>
          <p:nvPr/>
        </p:nvSpPr>
        <p:spPr bwMode="auto">
          <a:xfrm>
            <a:off x="486382" y="648698"/>
            <a:ext cx="11566187"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Reste à choisir lequel est le plus proche du triangle AMC de la </a:t>
            </a:r>
            <a:r>
              <a:rPr kumimoji="0" lang="fr-FR" altLang="fr-FR" sz="1800" b="0" i="0" u="none" strike="noStrike" cap="none" normalizeH="0" baseline="0" dirty="0" err="1">
                <a:ln>
                  <a:noFill/>
                </a:ln>
                <a:solidFill>
                  <a:schemeClr val="tx1"/>
                </a:solidFill>
                <a:effectLst/>
              </a:rPr>
              <a:t>fig</a:t>
            </a:r>
            <a:r>
              <a:rPr kumimoji="0" lang="fr-FR" altLang="fr-FR" sz="1800" b="0" i="0" u="none" strike="noStrike" cap="none" normalizeH="0" baseline="0" dirty="0">
                <a:ln>
                  <a:noFill/>
                </a:ln>
                <a:solidFill>
                  <a:schemeClr val="tx1"/>
                </a:solidFill>
                <a:effectLst/>
              </a:rPr>
              <a:t> 4 , une fois son côté horizontal ramené</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 à la longueur du segment AM. Il ne fait guère de doute qu’il s’agit du triangle rouge AMC’, de côtés (7, 24, 25) </a:t>
            </a: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hlinkClick r:id="rId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hlinkClick r:id="rId2"/>
              </a:rPr>
              <a:t>  </a:t>
            </a:r>
            <a:endParaRPr kumimoji="0" lang="fr-FR" altLang="fr-FR" sz="117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0" i="1" u="none" strike="noStrike" cap="none" normalizeH="0" baseline="0" dirty="0" err="1">
                <a:ln>
                  <a:noFill/>
                </a:ln>
                <a:solidFill>
                  <a:schemeClr val="tx1"/>
                </a:solidFill>
                <a:effectLst/>
                <a:latin typeface="MathJax_Math"/>
              </a:rPr>
              <a:t>fig</a:t>
            </a:r>
            <a:r>
              <a:rPr kumimoji="0" lang="fr-FR" altLang="fr-FR" sz="1600" b="0" i="1" u="none" strike="noStrike" cap="none" normalizeH="0" baseline="0" dirty="0">
                <a:ln>
                  <a:noFill/>
                </a:ln>
                <a:solidFill>
                  <a:schemeClr val="tx1"/>
                </a:solidFill>
                <a:effectLst/>
                <a:latin typeface="MathJax_Math"/>
              </a:rPr>
              <a:t> </a:t>
            </a:r>
            <a:r>
              <a:rPr kumimoji="0" lang="fr-FR" altLang="fr-FR" sz="1600" b="0" i="0" u="none" strike="noStrike" cap="none" normalizeH="0" baseline="0" dirty="0">
                <a:ln>
                  <a:noFill/>
                </a:ln>
                <a:solidFill>
                  <a:schemeClr val="tx1"/>
                </a:solidFill>
                <a:effectLst/>
                <a:latin typeface="MathJax_Main"/>
              </a:rPr>
              <a:t>6</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pic>
        <p:nvPicPr>
          <p:cNvPr id="3074" name="Picture 2" descr="JPEG">
            <a:hlinkClick r:id="rId2"/>
            <a:extLst>
              <a:ext uri="{FF2B5EF4-FFF2-40B4-BE49-F238E27FC236}">
                <a16:creationId xmlns:a16="http://schemas.microsoft.com/office/drawing/2014/main" id="{589B826F-10C3-42D3-92CA-C77499526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633" y="1844202"/>
            <a:ext cx="3418733" cy="22335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F9E3AFB-92ED-43BA-9A78-4AF305A8ECB5}"/>
                  </a:ext>
                </a:extLst>
              </p:cNvPr>
              <p:cNvSpPr>
                <a:spLocks noChangeArrowheads="1"/>
              </p:cNvSpPr>
              <p:nvPr/>
            </p:nvSpPr>
            <p:spPr bwMode="auto">
              <a:xfrm>
                <a:off x="1001949" y="4673114"/>
                <a:ext cx="10603149"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En remplaçant chaque côté de l’hexagone par une ligne analogue  à </a:t>
                </a:r>
                <a:r>
                  <a:rPr kumimoji="0" lang="fr-FR" altLang="fr-FR" b="0" i="1" u="none" strike="noStrike" cap="none" normalizeH="0" baseline="0" dirty="0">
                    <a:ln>
                      <a:noFill/>
                    </a:ln>
                    <a:solidFill>
                      <a:schemeClr val="tx1"/>
                    </a:solidFill>
                    <a:effectLst/>
                  </a:rPr>
                  <a:t>AC</a:t>
                </a:r>
                <a:r>
                  <a:rPr kumimoji="0" lang="fr-FR" altLang="fr-FR" b="0" i="0" u="none" strike="noStrike" cap="none" normalizeH="0" baseline="0" dirty="0">
                    <a:ln>
                      <a:noFill/>
                    </a:ln>
                    <a:solidFill>
                      <a:schemeClr val="tx1"/>
                    </a:solidFill>
                    <a:effectLst/>
                  </a:rPr>
                  <a:t>′</a:t>
                </a:r>
                <a:r>
                  <a:rPr kumimoji="0" lang="fr-FR" altLang="fr-FR" b="0" i="1" u="none" strike="noStrike" cap="none" normalizeH="0" baseline="0" dirty="0">
                    <a:ln>
                      <a:noFill/>
                    </a:ln>
                    <a:solidFill>
                      <a:schemeClr val="tx1"/>
                    </a:solidFill>
                    <a:effectLst/>
                  </a:rPr>
                  <a:t>B</a:t>
                </a:r>
                <a:r>
                  <a:rPr kumimoji="0" lang="fr-FR" altLang="fr-FR" b="0" i="0" u="none" strike="noStrike" cap="none" normalizeH="0" baseline="0" dirty="0">
                    <a:ln>
                      <a:noFill/>
                    </a:ln>
                    <a:solidFill>
                      <a:schemeClr val="tx1"/>
                    </a:solidFill>
                    <a:effectLst/>
                  </a:rPr>
                  <a:t>, on obtient un dodécagone irrégulier. Ses côtés sont égaux, mais pas ses angles car </a:t>
                </a:r>
                <a:r>
                  <a:rPr kumimoji="0" lang="fr-FR" altLang="fr-FR" b="0" i="1" u="none" strike="noStrike" cap="none" normalizeH="0" baseline="0" dirty="0">
                    <a:ln>
                      <a:noFill/>
                    </a:ln>
                    <a:solidFill>
                      <a:schemeClr val="tx1"/>
                    </a:solidFill>
                    <a:effectLst/>
                  </a:rPr>
                  <a:t>C</a:t>
                </a:r>
                <a:r>
                  <a:rPr kumimoji="0" lang="fr-FR" altLang="fr-FR" b="0" i="0" u="none" strike="noStrike" cap="none" normalizeH="0" baseline="0" dirty="0">
                    <a:ln>
                      <a:noFill/>
                    </a:ln>
                    <a:solidFill>
                      <a:schemeClr val="tx1"/>
                    </a:solidFill>
                    <a:effectLst/>
                  </a:rPr>
                  <a:t>′</a:t>
                </a:r>
                <a:r>
                  <a:rPr kumimoji="0" lang="fr-FR" altLang="fr-FR" b="0" i="1" u="none" strike="noStrike" cap="none" normalizeH="0" baseline="0" dirty="0">
                    <a:ln>
                      <a:noFill/>
                    </a:ln>
                    <a:solidFill>
                      <a:schemeClr val="tx1"/>
                    </a:solidFill>
                    <a:effectLst/>
                  </a:rPr>
                  <a:t>M </a:t>
                </a:r>
                <a:r>
                  <a:rPr kumimoji="0" lang="fr-FR" altLang="fr-FR" b="0" i="0" u="none" strike="noStrike" cap="none" normalizeH="0" baseline="0" dirty="0">
                    <a:ln>
                      <a:noFill/>
                    </a:ln>
                    <a:solidFill>
                      <a:schemeClr val="tx1"/>
                    </a:solidFill>
                    <a:effectLst/>
                  </a:rPr>
                  <a:t>&gt; </a:t>
                </a:r>
                <a:r>
                  <a:rPr kumimoji="0" lang="fr-FR" altLang="fr-FR" b="0" i="1" u="none" strike="noStrike" cap="none" normalizeH="0" baseline="0" dirty="0">
                    <a:ln>
                      <a:noFill/>
                    </a:ln>
                    <a:solidFill>
                      <a:schemeClr val="tx1"/>
                    </a:solidFill>
                    <a:effectLst/>
                  </a:rPr>
                  <a:t>CM</a:t>
                </a:r>
                <a:r>
                  <a:rPr kumimoji="0" lang="fr-FR" altLang="fr-FR" b="0" i="0" u="none" strike="noStrike" cap="none" normalizeH="0" baseline="0" dirty="0">
                    <a:ln>
                      <a:noFill/>
                    </a:ln>
                    <a:solidFill>
                      <a:schemeClr val="tx1"/>
                    </a:solidFill>
                    <a:effectLst/>
                  </a:rPr>
                  <a:t>. </a:t>
                </a:r>
                <a:r>
                  <a:rPr kumimoji="0" lang="fr-FR" altLang="fr-FR" sz="1800" b="0" i="0" u="none" strike="noStrike" cap="none" normalizeH="0" baseline="0" dirty="0">
                    <a:ln>
                      <a:noFill/>
                    </a:ln>
                    <a:solidFill>
                      <a:schemeClr val="tx1"/>
                    </a:solidFill>
                    <a:effectLst/>
                  </a:rPr>
                  <a:t>( Pour R = 1, on a </a:t>
                </a:r>
                <a:r>
                  <a:rPr kumimoji="0" lang="fr-FR" altLang="fr-FR" b="0" i="0" u="none" strike="noStrike" cap="none" normalizeH="0" baseline="0" dirty="0">
                    <a:ln>
                      <a:noFill/>
                    </a:ln>
                    <a:solidFill>
                      <a:schemeClr val="tx1"/>
                    </a:solidFill>
                    <a:effectLst/>
                  </a:rPr>
                  <a:t>: 				 		</a:t>
                </a:r>
                <a:r>
                  <a:rPr kumimoji="0" lang="fr-FR" altLang="fr-FR" b="0" i="1" u="none" strike="noStrike" cap="none" normalizeH="0" baseline="0" dirty="0">
                    <a:ln>
                      <a:noFill/>
                    </a:ln>
                    <a:solidFill>
                      <a:schemeClr val="tx1"/>
                    </a:solidFill>
                    <a:effectLst/>
                  </a:rPr>
                  <a:t>C</a:t>
                </a:r>
                <a:r>
                  <a:rPr kumimoji="0" lang="fr-FR" altLang="fr-FR" b="0" i="0" u="none" strike="noStrike" cap="none" normalizeH="0" baseline="0" dirty="0">
                    <a:ln>
                      <a:noFill/>
                    </a:ln>
                    <a:solidFill>
                      <a:schemeClr val="tx1"/>
                    </a:solidFill>
                    <a:effectLst/>
                  </a:rPr>
                  <a:t>′</a:t>
                </a:r>
                <a:r>
                  <a:rPr kumimoji="0" lang="fr-FR" altLang="fr-FR" b="0" i="1" u="none" strike="noStrike" cap="none" normalizeH="0" baseline="0" dirty="0">
                    <a:ln>
                      <a:noFill/>
                    </a:ln>
                    <a:solidFill>
                      <a:schemeClr val="tx1"/>
                    </a:solidFill>
                    <a:effectLst/>
                  </a:rPr>
                  <a:t>M </a:t>
                </a:r>
                <a:r>
                  <a:rPr kumimoji="0" lang="fr-FR" altLang="fr-FR" b="0" i="0" u="none" strike="noStrike" cap="none" normalizeH="0" baseline="0" dirty="0">
                    <a:ln>
                      <a:noFill/>
                    </a:ln>
                    <a:solidFill>
                      <a:schemeClr val="tx1"/>
                    </a:solidFill>
                    <a:effectLst/>
                  </a:rPr>
                  <a:t>= 748 = 0,146 ... &gt; </a:t>
                </a:r>
                <a:r>
                  <a:rPr kumimoji="0" lang="fr-FR" altLang="fr-FR" b="0" i="1" u="none" strike="noStrike" cap="none" normalizeH="0" baseline="0" dirty="0">
                    <a:ln>
                      <a:noFill/>
                    </a:ln>
                    <a:solidFill>
                      <a:schemeClr val="tx1"/>
                    </a:solidFill>
                    <a:effectLst/>
                  </a:rPr>
                  <a:t>CM </a:t>
                </a:r>
                <a:r>
                  <a:rPr kumimoji="0" lang="fr-FR" altLang="fr-FR" b="0" i="0" u="none" strike="noStrike" cap="none" normalizeH="0" baseline="0" dirty="0">
                    <a:ln>
                      <a:noFill/>
                    </a:ln>
                    <a:solidFill>
                      <a:schemeClr val="tx1"/>
                    </a:solidFill>
                    <a:effectLst/>
                  </a:rPr>
                  <a:t>= 1 − 3 √2 = 0,134 … ).</a:t>
                </a:r>
              </a:p>
              <a:p>
                <a:pPr lvl="0" eaLnBrk="0" fontAlgn="base" hangingPunct="0">
                  <a:spcBef>
                    <a:spcPct val="0"/>
                  </a:spcBef>
                  <a:spcAft>
                    <a:spcPct val="0"/>
                  </a:spcAft>
                </a:pPr>
                <a:r>
                  <a:rPr kumimoji="0" lang="fr-FR" altLang="fr-FR" sz="1800" b="0" i="0" u="none" strike="noStrike" cap="none" normalizeH="0" baseline="0" dirty="0">
                    <a:ln>
                      <a:noFill/>
                    </a:ln>
                    <a:solidFill>
                      <a:schemeClr val="tx1"/>
                    </a:solidFill>
                    <a:effectLst/>
                  </a:rPr>
                  <a:t>Son périmètre est </a:t>
                </a:r>
                <a14:m>
                  <m:oMath xmlns:m="http://schemas.openxmlformats.org/officeDocument/2006/math">
                    <m:sSub>
                      <m:sSubPr>
                        <m:ctrlPr>
                          <a:rPr kumimoji="0" lang="fr-FR" altLang="fr-FR" sz="1800" b="0" i="1" u="none" strike="noStrike" cap="none" normalizeH="0" baseline="0" smtClean="0">
                            <a:ln>
                              <a:noFill/>
                            </a:ln>
                            <a:solidFill>
                              <a:schemeClr val="tx1"/>
                            </a:solidFill>
                            <a:effectLst/>
                            <a:latin typeface="Cambria Math" panose="02040503050406030204" pitchFamily="18" charset="0"/>
                          </a:rPr>
                        </m:ctrlPr>
                      </m:sSubPr>
                      <m:e>
                        <m:r>
                          <a:rPr kumimoji="0" lang="fr-FR" altLang="fr-FR" sz="1800" b="0" i="1" u="none" strike="noStrike" cap="none" normalizeH="0" baseline="0" smtClean="0">
                            <a:ln>
                              <a:noFill/>
                            </a:ln>
                            <a:solidFill>
                              <a:schemeClr val="tx1"/>
                            </a:solidFill>
                            <a:effectLst/>
                            <a:latin typeface="Cambria Math" panose="02040503050406030204" pitchFamily="18" charset="0"/>
                          </a:rPr>
                          <m:t>𝑃</m:t>
                        </m:r>
                      </m:e>
                      <m:sub>
                        <m:r>
                          <a:rPr kumimoji="0" lang="fr-FR" altLang="fr-FR" sz="1800" b="0" i="1" u="none" strike="noStrike" cap="none" normalizeH="0" baseline="0" smtClean="0">
                            <a:ln>
                              <a:noFill/>
                            </a:ln>
                            <a:solidFill>
                              <a:schemeClr val="tx1"/>
                            </a:solidFill>
                            <a:effectLst/>
                            <a:latin typeface="Cambria Math" panose="02040503050406030204" pitchFamily="18" charset="0"/>
                          </a:rPr>
                          <m:t>12</m:t>
                        </m:r>
                      </m:sub>
                    </m:sSub>
                  </m:oMath>
                </a14:m>
                <a:r>
                  <a:rPr kumimoji="0" lang="fr-FR" altLang="fr-FR" b="0" i="0" u="none" strike="noStrike" cap="none" normalizeH="0" baseline="0" dirty="0">
                    <a:ln>
                      <a:noFill/>
                    </a:ln>
                    <a:solidFill>
                      <a:schemeClr val="tx1"/>
                    </a:solidFill>
                    <a:effectLst/>
                  </a:rPr>
                  <a:t>= 12 </a:t>
                </a:r>
                <a:r>
                  <a:rPr kumimoji="0" lang="fr-FR" altLang="fr-FR" b="0" i="1" u="none" strike="noStrike" cap="none" normalizeH="0" baseline="0" dirty="0">
                    <a:ln>
                      <a:noFill/>
                    </a:ln>
                    <a:solidFill>
                      <a:schemeClr val="tx1"/>
                    </a:solidFill>
                    <a:effectLst/>
                  </a:rPr>
                  <a:t>AC</a:t>
                </a:r>
                <a:r>
                  <a:rPr kumimoji="0" lang="fr-FR" altLang="fr-FR" b="0" i="0" u="none" strike="noStrike" cap="none" normalizeH="0" baseline="0" dirty="0">
                    <a:ln>
                      <a:noFill/>
                    </a:ln>
                    <a:solidFill>
                      <a:schemeClr val="tx1"/>
                    </a:solidFill>
                    <a:effectLst/>
                  </a:rPr>
                  <a:t>′. Celui de l’hexagone est </a:t>
                </a:r>
                <a14:m>
                  <m:oMath xmlns:m="http://schemas.openxmlformats.org/officeDocument/2006/math">
                    <m:sSub>
                      <m:sSubPr>
                        <m:ctrlPr>
                          <a:rPr lang="fr-FR" altLang="fr-FR" i="1">
                            <a:latin typeface="Cambria Math" panose="02040503050406030204" pitchFamily="18" charset="0"/>
                          </a:rPr>
                        </m:ctrlPr>
                      </m:sSubPr>
                      <m:e>
                        <m:r>
                          <a:rPr lang="fr-FR" altLang="fr-FR" i="1">
                            <a:latin typeface="Cambria Math" panose="02040503050406030204" pitchFamily="18" charset="0"/>
                          </a:rPr>
                          <m:t>𝑃</m:t>
                        </m:r>
                      </m:e>
                      <m:sub>
                        <m:r>
                          <a:rPr lang="fr-FR" altLang="fr-FR" b="0" i="1" smtClean="0">
                            <a:latin typeface="Cambria Math" panose="02040503050406030204" pitchFamily="18" charset="0"/>
                          </a:rPr>
                          <m:t>6</m:t>
                        </m:r>
                      </m:sub>
                    </m:sSub>
                    <m:r>
                      <a:rPr lang="fr-FR" altLang="fr-FR" i="1">
                        <a:latin typeface="Cambria Math" panose="02040503050406030204" pitchFamily="18" charset="0"/>
                      </a:rPr>
                      <m:t> </m:t>
                    </m:r>
                  </m:oMath>
                </a14:m>
                <a:r>
                  <a:rPr kumimoji="0" lang="fr-FR" altLang="fr-FR" b="0" i="0" u="none" strike="noStrike" cap="none" normalizeH="0" baseline="0" dirty="0">
                    <a:ln>
                      <a:noFill/>
                    </a:ln>
                    <a:solidFill>
                      <a:schemeClr val="tx1"/>
                    </a:solidFill>
                    <a:effectLst/>
                  </a:rPr>
                  <a:t>= 12 </a:t>
                </a:r>
                <a:r>
                  <a:rPr kumimoji="0" lang="fr-FR" altLang="fr-FR" b="0" i="1" u="none" strike="noStrike" cap="none" normalizeH="0" baseline="0" dirty="0">
                    <a:ln>
                      <a:noFill/>
                    </a:ln>
                    <a:solidFill>
                      <a:schemeClr val="tx1"/>
                    </a:solidFill>
                    <a:effectLst/>
                  </a:rPr>
                  <a:t>AM</a:t>
                </a:r>
                <a:r>
                  <a:rPr kumimoji="0" lang="fr-FR" altLang="fr-FR" b="0" i="0" u="none" strike="noStrike" cap="none" normalizeH="0" baseline="0" dirty="0">
                    <a:ln>
                      <a:noFill/>
                    </a:ln>
                    <a:solidFill>
                      <a:schemeClr val="tx1"/>
                    </a:solidFill>
                    <a:effectLst/>
                  </a:rPr>
                  <a:t>.</a:t>
                </a:r>
              </a:p>
            </p:txBody>
          </p:sp>
        </mc:Choice>
        <mc:Fallback xmlns="">
          <p:sp>
            <p:nvSpPr>
              <p:cNvPr id="4" name="Rectangle 3">
                <a:extLst>
                  <a:ext uri="{FF2B5EF4-FFF2-40B4-BE49-F238E27FC236}">
                    <a16:creationId xmlns:a16="http://schemas.microsoft.com/office/drawing/2014/main" id="{EF9E3AFB-92ED-43BA-9A78-4AF305A8ECB5}"/>
                  </a:ext>
                </a:extLst>
              </p:cNvPr>
              <p:cNvSpPr>
                <a:spLocks noRot="1" noChangeAspect="1" noMove="1" noResize="1" noEditPoints="1" noAdjustHandles="1" noChangeArrowheads="1" noChangeShapeType="1" noTextEdit="1"/>
              </p:cNvSpPr>
              <p:nvPr/>
            </p:nvSpPr>
            <p:spPr bwMode="auto">
              <a:xfrm>
                <a:off x="1001949" y="4673114"/>
                <a:ext cx="10603149" cy="1200329"/>
              </a:xfrm>
              <a:prstGeom prst="rect">
                <a:avLst/>
              </a:prstGeom>
              <a:blipFill>
                <a:blip r:embed="rId4"/>
                <a:stretch>
                  <a:fillRect l="-460" t="-2551" b="-81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noFill/>
                  </a:rPr>
                  <a:t> </a:t>
                </a:r>
              </a:p>
            </p:txBody>
          </p:sp>
        </mc:Fallback>
      </mc:AlternateContent>
    </p:spTree>
    <p:extLst>
      <p:ext uri="{BB962C8B-B14F-4D97-AF65-F5344CB8AC3E}">
        <p14:creationId xmlns:p14="http://schemas.microsoft.com/office/powerpoint/2010/main" val="1108095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971606-9785-43E8-88D0-0310DFB2192C}"/>
              </a:ext>
            </a:extLst>
          </p:cNvPr>
          <p:cNvSpPr>
            <a:spLocks noChangeArrowheads="1"/>
          </p:cNvSpPr>
          <p:nvPr/>
        </p:nvSpPr>
        <p:spPr bwMode="auto">
          <a:xfrm>
            <a:off x="194552" y="272180"/>
            <a:ext cx="10931069" cy="610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La tablette mathématique la plus célèbre est sans doute la tablette </a:t>
            </a:r>
            <a:r>
              <a:rPr kumimoji="0" lang="fr-FR" altLang="fr-FR" sz="1800" b="0" i="0" u="none" strike="noStrike" cap="none" normalizeH="0" baseline="0" dirty="0" err="1">
                <a:ln>
                  <a:noFill/>
                </a:ln>
                <a:solidFill>
                  <a:schemeClr val="tx1"/>
                </a:solidFill>
                <a:effectLst/>
              </a:rPr>
              <a:t>Plimpton</a:t>
            </a:r>
            <a:r>
              <a:rPr kumimoji="0" lang="fr-FR" altLang="fr-FR" sz="1800" b="0" i="0" u="none" strike="noStrike" cap="none" normalizeH="0" baseline="0" dirty="0">
                <a:ln>
                  <a:noFill/>
                </a:ln>
                <a:solidFill>
                  <a:schemeClr val="tx1"/>
                </a:solidFill>
                <a:effectLst/>
              </a:rPr>
              <a:t> 322 [</a:t>
            </a:r>
            <a:r>
              <a:rPr kumimoji="0" lang="fr-FR" altLang="fr-FR" sz="1800" b="0" i="0" u="none" strike="noStrike" cap="none" normalizeH="0" baseline="0" dirty="0">
                <a:ln>
                  <a:noFill/>
                </a:ln>
                <a:solidFill>
                  <a:schemeClr val="tx1"/>
                </a:solidFill>
                <a:effectLst/>
                <a:hlinkClick r:id="rId2"/>
              </a:rPr>
              <a:t>9</a:t>
            </a:r>
            <a:r>
              <a:rPr kumimoji="0" lang="fr-FR" altLang="fr-FR" sz="1800" b="0" i="0" u="none" strike="noStrike" cap="none" normalizeH="0" baseline="0" dirty="0">
                <a:ln>
                  <a:noFill/>
                </a:ln>
                <a:solidFill>
                  <a:schemeClr val="tx1"/>
                </a:solidFill>
                <a:effectLst/>
              </a:rPr>
              <a:t>], actuellement conservée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à l’Université Columbia. NY (</a:t>
            </a:r>
            <a:r>
              <a:rPr kumimoji="0" lang="fr-FR" altLang="fr-FR" sz="1800" b="0" i="0" u="none" strike="noStrike" cap="none" normalizeH="0" baseline="0" dirty="0" err="1">
                <a:ln>
                  <a:noFill/>
                </a:ln>
                <a:solidFill>
                  <a:schemeClr val="tx1"/>
                </a:solidFill>
                <a:effectLst/>
              </a:rPr>
              <a:t>fig</a:t>
            </a:r>
            <a:r>
              <a:rPr kumimoji="0" lang="fr-FR" altLang="fr-FR" sz="1800" b="0" i="0" u="none" strike="noStrike" cap="none" normalizeH="0" baseline="0" dirty="0">
                <a:ln>
                  <a:noFill/>
                </a:ln>
                <a:solidFill>
                  <a:schemeClr val="tx1"/>
                </a:solidFill>
                <a:effectLst/>
              </a:rPr>
              <a:t> 7). Elle a été trouvée en 1920 à </a:t>
            </a:r>
            <a:r>
              <a:rPr kumimoji="0" lang="fr-FR" altLang="fr-FR" sz="1800" b="0" i="0" u="none" strike="noStrike" cap="none" normalizeH="0" baseline="0" dirty="0" err="1">
                <a:ln>
                  <a:noFill/>
                </a:ln>
                <a:solidFill>
                  <a:schemeClr val="tx1"/>
                </a:solidFill>
                <a:effectLst/>
              </a:rPr>
              <a:t>Larsa</a:t>
            </a:r>
            <a:r>
              <a:rPr kumimoji="0" lang="fr-FR" altLang="fr-FR" sz="1800" b="0" i="0" u="none" strike="noStrike" cap="none" normalizeH="0" baseline="0" dirty="0">
                <a:ln>
                  <a:noFill/>
                </a:ln>
                <a:solidFill>
                  <a:schemeClr val="tx1"/>
                </a:solidFill>
                <a:effectLst/>
              </a:rPr>
              <a:t> (aujourd’hui </a:t>
            </a:r>
            <a:r>
              <a:rPr kumimoji="0" lang="fr-FR" altLang="fr-FR" sz="1800" b="0" i="0" u="none" strike="noStrike" cap="none" normalizeH="0" baseline="0" dirty="0" err="1">
                <a:ln>
                  <a:noFill/>
                </a:ln>
                <a:solidFill>
                  <a:schemeClr val="tx1"/>
                </a:solidFill>
                <a:effectLst/>
              </a:rPr>
              <a:t>Senkereh</a:t>
            </a:r>
            <a:r>
              <a:rPr kumimoji="0" lang="fr-FR" altLang="fr-FR" sz="1800" b="0" i="0" u="none" strike="noStrike" cap="none" normalizeH="0" baseline="0" dirty="0">
                <a:ln>
                  <a:noFill/>
                </a:ln>
                <a:solidFill>
                  <a:schemeClr val="tx1"/>
                </a:solidFill>
                <a:effectLst/>
              </a:rPr>
              <a:t>, en Irak, à 300 km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au sud de Bagdad) et date d’environ 1 800 ans av. J.-C. </a:t>
            </a: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1" u="none" strike="noStrike" cap="none" normalizeH="0" baseline="0" dirty="0">
              <a:ln>
                <a:noFill/>
              </a:ln>
              <a:solidFill>
                <a:schemeClr val="tx1"/>
              </a:solidFill>
              <a:effectLst/>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i="1" dirty="0">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1" u="none" strike="noStrike" cap="none" normalizeH="0" baseline="0" dirty="0">
              <a:ln>
                <a:noFill/>
              </a:ln>
              <a:solidFill>
                <a:schemeClr val="tx1"/>
              </a:solidFill>
              <a:effectLst/>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i="1" dirty="0">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1" u="none" strike="noStrike" cap="none" normalizeH="0" baseline="0" dirty="0">
              <a:ln>
                <a:noFill/>
              </a:ln>
              <a:solidFill>
                <a:schemeClr val="tx1"/>
              </a:solidFill>
              <a:effectLst/>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i="1" dirty="0">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1" u="none" strike="noStrike" cap="none" normalizeH="0" baseline="0" dirty="0">
              <a:ln>
                <a:noFill/>
              </a:ln>
              <a:solidFill>
                <a:schemeClr val="tx1"/>
              </a:solidFill>
              <a:effectLst/>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i="1" dirty="0">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1" u="none" strike="noStrike" cap="none" normalizeH="0" baseline="0" dirty="0">
              <a:ln>
                <a:noFill/>
              </a:ln>
              <a:solidFill>
                <a:schemeClr val="tx1"/>
              </a:solidFill>
              <a:effectLst/>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i="1" dirty="0">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1" u="none" strike="noStrike" cap="none" normalizeH="0" baseline="0" dirty="0">
              <a:ln>
                <a:noFill/>
              </a:ln>
              <a:solidFill>
                <a:schemeClr val="tx1"/>
              </a:solidFill>
              <a:effectLst/>
              <a:latin typeface="MathJax_Math"/>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chemeClr val="tx1"/>
                </a:solidFill>
                <a:effectLst/>
                <a:latin typeface="MathJax_Math"/>
              </a:rPr>
              <a:t>					</a:t>
            </a:r>
            <a:r>
              <a:rPr kumimoji="0" lang="fr-FR" altLang="fr-FR" sz="1000" b="0" i="1" u="none" strike="noStrike" cap="none" normalizeH="0" dirty="0">
                <a:ln>
                  <a:noFill/>
                </a:ln>
                <a:solidFill>
                  <a:schemeClr val="tx1"/>
                </a:solidFill>
                <a:effectLst/>
                <a:latin typeface="MathJax_Math"/>
              </a:rPr>
              <a:t>             </a:t>
            </a:r>
            <a:r>
              <a:rPr kumimoji="0" lang="fr-FR" altLang="fr-FR" sz="1600" b="0" i="1" u="none" strike="noStrike" cap="none" normalizeH="0" baseline="0" dirty="0" err="1">
                <a:ln>
                  <a:noFill/>
                </a:ln>
                <a:solidFill>
                  <a:schemeClr val="tx1"/>
                </a:solidFill>
                <a:effectLst/>
                <a:latin typeface="MathJax_Math"/>
              </a:rPr>
              <a:t>fig</a:t>
            </a:r>
            <a:r>
              <a:rPr kumimoji="0" lang="fr-FR" altLang="fr-FR" sz="1600" b="0" i="1" u="none" strike="noStrike" cap="none" normalizeH="0" baseline="0" dirty="0">
                <a:ln>
                  <a:noFill/>
                </a:ln>
                <a:solidFill>
                  <a:schemeClr val="tx1"/>
                </a:solidFill>
                <a:effectLst/>
                <a:latin typeface="MathJax_Math"/>
              </a:rPr>
              <a:t> </a:t>
            </a:r>
            <a:r>
              <a:rPr kumimoji="0" lang="fr-FR" altLang="fr-FR" sz="1600" b="0" i="0" u="none" strike="noStrike" cap="none" normalizeH="0" baseline="0" dirty="0">
                <a:ln>
                  <a:noFill/>
                </a:ln>
                <a:solidFill>
                  <a:schemeClr val="tx1"/>
                </a:solidFill>
                <a:effectLst/>
                <a:latin typeface="MathJax_Main"/>
              </a:rPr>
              <a:t>7</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latin typeface="MathJax_Mai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Elle mesure environ 9 cm sur 13 , et est interprétée par les historiens comme une liste de 15 triangles rectangles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en nombres entiers, dont on peut vérifier aujourd’hui que l’angle le plus aigu décroît progressivement de 45 à 30°.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rPr>
              <a:t>(Mais la notion d’angle n’intervient pas : il s’agit essentiellement d’un résultat arithmétique, et très remarquable).</a:t>
            </a:r>
          </a:p>
        </p:txBody>
      </p:sp>
      <p:pic>
        <p:nvPicPr>
          <p:cNvPr id="4098" name="Picture 2" descr="JPEG - 599.4 ko">
            <a:hlinkClick r:id="rId3" tooltip="JPEG - 599.4 ko"/>
            <a:extLst>
              <a:ext uri="{FF2B5EF4-FFF2-40B4-BE49-F238E27FC236}">
                <a16:creationId xmlns:a16="http://schemas.microsoft.com/office/drawing/2014/main" id="{91C676AE-EC13-47CF-B4CD-5A451D007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025" y="1409319"/>
            <a:ext cx="5148316" cy="348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46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ablette YBC 7289">
            <a:extLst>
              <a:ext uri="{FF2B5EF4-FFF2-40B4-BE49-F238E27FC236}">
                <a16:creationId xmlns:a16="http://schemas.microsoft.com/office/drawing/2014/main" id="{8EF02D97-5C99-4AEF-BA8A-A521206CDC40}"/>
              </a:ext>
            </a:extLst>
          </p:cNvPr>
          <p:cNvPicPr/>
          <p:nvPr/>
        </p:nvPicPr>
        <p:blipFill>
          <a:blip r:embed="rId2"/>
          <a:srcRect/>
          <a:stretch>
            <a:fillRect/>
          </a:stretch>
        </p:blipFill>
        <p:spPr>
          <a:xfrm>
            <a:off x="1716555" y="2095129"/>
            <a:ext cx="3450249" cy="3329279"/>
          </a:xfrm>
          <a:prstGeom prst="rect">
            <a:avLst/>
          </a:prstGeom>
          <a:noFill/>
          <a:ln>
            <a:noFill/>
            <a:prstDash/>
          </a:ln>
        </p:spPr>
      </p:pic>
      <p:sp>
        <p:nvSpPr>
          <p:cNvPr id="3" name="Rectangle 2">
            <a:extLst>
              <a:ext uri="{FF2B5EF4-FFF2-40B4-BE49-F238E27FC236}">
                <a16:creationId xmlns:a16="http://schemas.microsoft.com/office/drawing/2014/main" id="{902E6596-1AFF-4207-9CDA-E7512438C8BD}"/>
              </a:ext>
            </a:extLst>
          </p:cNvPr>
          <p:cNvSpPr/>
          <p:nvPr/>
        </p:nvSpPr>
        <p:spPr>
          <a:xfrm>
            <a:off x="1024097" y="699916"/>
            <a:ext cx="6524478" cy="523220"/>
          </a:xfrm>
          <a:prstGeom prst="rect">
            <a:avLst/>
          </a:prstGeom>
        </p:spPr>
        <p:txBody>
          <a:bodyPr wrap="none">
            <a:spAutoFit/>
          </a:bodyPr>
          <a:lstStyle/>
          <a:p>
            <a:pPr lvl="0" eaLnBrk="0" fontAlgn="base" hangingPunct="0">
              <a:spcBef>
                <a:spcPct val="0"/>
              </a:spcBef>
              <a:spcAft>
                <a:spcPct val="0"/>
              </a:spcAft>
            </a:pPr>
            <a:r>
              <a:rPr lang="fr-FR" altLang="fr-FR" sz="28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La Tablette paléo-babylonienne YBC 7289 :</a:t>
            </a:r>
            <a:endParaRPr lang="fr-FR" altLang="fr-FR" sz="2800" dirty="0">
              <a:solidFill>
                <a:schemeClr val="accent5">
                  <a:lumMod val="75000"/>
                </a:schemeClr>
              </a:solidFill>
              <a:ea typeface="Calibri" panose="020F0502020204030204" pitchFamily="34" charset="0"/>
              <a:cs typeface="Times New Roman" panose="02020603050405020304" pitchFamily="18" charset="0"/>
            </a:endParaRPr>
          </a:p>
        </p:txBody>
      </p:sp>
      <p:pic>
        <p:nvPicPr>
          <p:cNvPr id="4" name="Image 3" descr="YBC 7289">
            <a:extLst>
              <a:ext uri="{FF2B5EF4-FFF2-40B4-BE49-F238E27FC236}">
                <a16:creationId xmlns:a16="http://schemas.microsoft.com/office/drawing/2014/main" id="{8C29FF2E-458D-45F8-86A3-7BB4D8AEE551}"/>
              </a:ext>
            </a:extLst>
          </p:cNvPr>
          <p:cNvPicPr/>
          <p:nvPr/>
        </p:nvPicPr>
        <p:blipFill>
          <a:blip r:embed="rId3"/>
          <a:srcRect/>
          <a:stretch>
            <a:fillRect/>
          </a:stretch>
        </p:blipFill>
        <p:spPr>
          <a:xfrm>
            <a:off x="6557433" y="2192784"/>
            <a:ext cx="3270147" cy="3151574"/>
          </a:xfrm>
          <a:prstGeom prst="rect">
            <a:avLst/>
          </a:prstGeom>
          <a:noFill/>
          <a:ln>
            <a:noFill/>
            <a:prstDash/>
          </a:ln>
        </p:spPr>
      </p:pic>
      <p:pic>
        <p:nvPicPr>
          <p:cNvPr id="5" name="Image 4" descr="Une image contenant clipart&#10;&#10;Description générée avec un niveau de confiance élevé">
            <a:extLst>
              <a:ext uri="{FF2B5EF4-FFF2-40B4-BE49-F238E27FC236}">
                <a16:creationId xmlns:a16="http://schemas.microsoft.com/office/drawing/2014/main" id="{46F974B4-842F-4A3B-89DE-93B8F219A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8946" y="114615"/>
            <a:ext cx="1301318" cy="612879"/>
          </a:xfrm>
          <a:prstGeom prst="rect">
            <a:avLst/>
          </a:prstGeom>
        </p:spPr>
      </p:pic>
    </p:spTree>
    <p:extLst>
      <p:ext uri="{BB962C8B-B14F-4D97-AF65-F5344CB8AC3E}">
        <p14:creationId xmlns:p14="http://schemas.microsoft.com/office/powerpoint/2010/main" val="358213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B5F65-A557-421C-A536-4883FD9942B5}"/>
              </a:ext>
            </a:extLst>
          </p:cNvPr>
          <p:cNvSpPr>
            <a:spLocks noGrp="1"/>
          </p:cNvSpPr>
          <p:nvPr>
            <p:ph type="title"/>
          </p:nvPr>
        </p:nvSpPr>
        <p:spPr>
          <a:xfrm>
            <a:off x="838200" y="365126"/>
            <a:ext cx="10515600" cy="638052"/>
          </a:xfrm>
        </p:spPr>
        <p:txBody>
          <a:bodyPr>
            <a:normAutofit/>
          </a:bodyPr>
          <a:lstStyle/>
          <a:p>
            <a:r>
              <a:rPr lang="fr-FR" sz="2800" dirty="0">
                <a:solidFill>
                  <a:schemeClr val="accent5"/>
                </a:solidFill>
                <a:latin typeface="+mn-lt"/>
              </a:rPr>
              <a:t>Pi est-il un nombre ?</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D3ECA884-3254-4ABF-80FE-9960D7645BC7}"/>
                  </a:ext>
                </a:extLst>
              </p:cNvPr>
              <p:cNvSpPr>
                <a:spLocks noGrp="1"/>
              </p:cNvSpPr>
              <p:nvPr>
                <p:ph idx="1"/>
              </p:nvPr>
            </p:nvSpPr>
            <p:spPr>
              <a:xfrm>
                <a:off x="838200" y="880468"/>
                <a:ext cx="10515600" cy="5360533"/>
              </a:xfrm>
            </p:spPr>
            <p:txBody>
              <a:bodyPr>
                <a:noAutofit/>
              </a:bodyPr>
              <a:lstStyle/>
              <a:p>
                <a:r>
                  <a:rPr lang="fr-FR" sz="2400" dirty="0">
                    <a:latin typeface="Times New Roman" panose="02020603050405020304" pitchFamily="18" charset="0"/>
                    <a:cs typeface="Times New Roman" panose="02020603050405020304" pitchFamily="18" charset="0"/>
                  </a:rPr>
                  <a:t>Oui ! mais pas depuis longtemps !</a:t>
                </a:r>
              </a:p>
              <a:p>
                <a:r>
                  <a:rPr lang="fr-FR" sz="2400" b="1" dirty="0">
                    <a:latin typeface="Times New Roman" panose="02020603050405020304" pitchFamily="18" charset="0"/>
                    <a:cs typeface="Times New Roman" panose="02020603050405020304" pitchFamily="18" charset="0"/>
                  </a:rPr>
                  <a:t>Lindemann</a:t>
                </a:r>
                <a:r>
                  <a:rPr lang="fr-FR" sz="2400" dirty="0">
                    <a:latin typeface="Times New Roman" panose="02020603050405020304" pitchFamily="18" charset="0"/>
                    <a:cs typeface="Times New Roman" panose="02020603050405020304" pitchFamily="18" charset="0"/>
                  </a:rPr>
                  <a:t> (1852-1939), établit en </a:t>
                </a:r>
                <a:r>
                  <a:rPr lang="fr-FR" sz="2400" b="1" dirty="0">
                    <a:latin typeface="Times New Roman" panose="02020603050405020304" pitchFamily="18" charset="0"/>
                    <a:cs typeface="Times New Roman" panose="02020603050405020304" pitchFamily="18" charset="0"/>
                  </a:rPr>
                  <a:t>1882</a:t>
                </a:r>
                <a:r>
                  <a:rPr lang="fr-FR" sz="2400" dirty="0">
                    <a:latin typeface="Times New Roman" panose="02020603050405020304" pitchFamily="18" charset="0"/>
                    <a:cs typeface="Times New Roman" panose="02020603050405020304" pitchFamily="18" charset="0"/>
                  </a:rPr>
                  <a:t> que </a:t>
                </a:r>
                <a:r>
                  <a:rPr lang="fr-FR" sz="2400" b="1" dirty="0">
                    <a:latin typeface="Times New Roman" panose="02020603050405020304" pitchFamily="18" charset="0"/>
                    <a:cs typeface="Times New Roman" panose="02020603050405020304" pitchFamily="18" charset="0"/>
                  </a:rPr>
                  <a:t>π</a:t>
                </a:r>
                <a:r>
                  <a:rPr lang="fr-FR" sz="2400" dirty="0">
                    <a:latin typeface="Times New Roman" panose="02020603050405020304" pitchFamily="18" charset="0"/>
                    <a:cs typeface="Times New Roman" panose="02020603050405020304" pitchFamily="18" charset="0"/>
                  </a:rPr>
                  <a:t> est transcendant, mettant ainsi  fin aux recherches sur la quadrature du cercle, grâce au résultat de </a:t>
                </a:r>
                <a:r>
                  <a:rPr lang="fr-FR" sz="2400" b="1" dirty="0" err="1">
                    <a:latin typeface="Times New Roman" panose="02020603050405020304" pitchFamily="18" charset="0"/>
                    <a:cs typeface="Times New Roman" panose="02020603050405020304" pitchFamily="18" charset="0"/>
                  </a:rPr>
                  <a:t>Wantzel</a:t>
                </a:r>
                <a:r>
                  <a:rPr lang="fr-FR" sz="2400" b="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(1814-1848), sur les nombres constructibles (datant de </a:t>
                </a:r>
                <a:r>
                  <a:rPr lang="fr-FR" sz="2400" b="1" dirty="0">
                    <a:latin typeface="Times New Roman" panose="02020603050405020304" pitchFamily="18" charset="0"/>
                    <a:cs typeface="Times New Roman" panose="02020603050405020304" pitchFamily="18" charset="0"/>
                  </a:rPr>
                  <a:t>1837)</a:t>
                </a:r>
                <a:r>
                  <a:rPr lang="fr-FR" sz="2400" dirty="0">
                    <a:latin typeface="Times New Roman" panose="02020603050405020304" pitchFamily="18" charset="0"/>
                    <a:cs typeface="Times New Roman" panose="02020603050405020304" pitchFamily="18" charset="0"/>
                  </a:rPr>
                  <a:t>.</a:t>
                </a:r>
              </a:p>
              <a:p>
                <a:r>
                  <a:rPr lang="fr-FR" sz="2400" b="1" dirty="0">
                    <a:latin typeface="Times New Roman" panose="02020603050405020304" pitchFamily="18" charset="0"/>
                    <a:cs typeface="Times New Roman" panose="02020603050405020304" pitchFamily="18" charset="0"/>
                  </a:rPr>
                  <a:t>Lambert</a:t>
                </a:r>
                <a:r>
                  <a:rPr lang="fr-FR" sz="2400" dirty="0">
                    <a:latin typeface="Times New Roman" panose="02020603050405020304" pitchFamily="18" charset="0"/>
                    <a:cs typeface="Times New Roman" panose="02020603050405020304" pitchFamily="18" charset="0"/>
                  </a:rPr>
                  <a:t> (1728-1777), démontre l’irrationalité de </a:t>
                </a:r>
                <a:r>
                  <a:rPr lang="fr-FR" sz="2400" b="1" dirty="0">
                    <a:latin typeface="Times New Roman" panose="02020603050405020304" pitchFamily="18" charset="0"/>
                    <a:cs typeface="Times New Roman" panose="02020603050405020304" pitchFamily="18" charset="0"/>
                  </a:rPr>
                  <a:t>π</a:t>
                </a:r>
                <a:r>
                  <a:rPr lang="fr-FR" sz="2400" dirty="0">
                    <a:latin typeface="Times New Roman" panose="02020603050405020304" pitchFamily="18" charset="0"/>
                    <a:cs typeface="Times New Roman" panose="02020603050405020304" pitchFamily="18" charset="0"/>
                  </a:rPr>
                  <a:t>, en </a:t>
                </a:r>
                <a:r>
                  <a:rPr lang="fr-FR" sz="2400" b="1" dirty="0">
                    <a:latin typeface="Times New Roman" panose="02020603050405020304" pitchFamily="18" charset="0"/>
                    <a:cs typeface="Times New Roman" panose="02020603050405020304" pitchFamily="18" charset="0"/>
                  </a:rPr>
                  <a:t>1761</a:t>
                </a:r>
                <a:r>
                  <a:rPr lang="fr-FR" sz="2400" dirty="0">
                    <a:latin typeface="Times New Roman" panose="02020603050405020304" pitchFamily="18" charset="0"/>
                    <a:cs typeface="Times New Roman" panose="02020603050405020304" pitchFamily="18" charset="0"/>
                  </a:rPr>
                  <a:t>.</a:t>
                </a:r>
              </a:p>
              <a:p>
                <a:r>
                  <a:rPr lang="fr-FR" sz="2400" b="1" dirty="0">
                    <a:latin typeface="Times New Roman" panose="02020603050405020304" pitchFamily="18" charset="0"/>
                    <a:cs typeface="Times New Roman" panose="02020603050405020304" pitchFamily="18" charset="0"/>
                  </a:rPr>
                  <a:t>Euler</a:t>
                </a:r>
                <a:r>
                  <a:rPr lang="fr-FR" sz="2400" dirty="0">
                    <a:latin typeface="Times New Roman" panose="02020603050405020304" pitchFamily="18" charset="0"/>
                    <a:cs typeface="Times New Roman" panose="02020603050405020304" pitchFamily="18" charset="0"/>
                  </a:rPr>
                  <a:t> (1707-1783), utilise la lettre </a:t>
                </a:r>
                <a14:m>
                  <m:oMath xmlns:m="http://schemas.openxmlformats.org/officeDocument/2006/math">
                    <m:r>
                      <a:rPr lang="fr-FR" sz="2400" b="1" i="1">
                        <a:latin typeface="Cambria Math" panose="02040503050406030204" pitchFamily="18" charset="0"/>
                      </a:rPr>
                      <m:t>𝒑</m:t>
                    </m:r>
                  </m:oMath>
                </a14:m>
                <a:r>
                  <a:rPr lang="fr-FR" sz="2400" dirty="0">
                    <a:latin typeface="Times New Roman" panose="02020603050405020304" pitchFamily="18" charset="0"/>
                    <a:cs typeface="Times New Roman" panose="02020603050405020304" pitchFamily="18" charset="0"/>
                  </a:rPr>
                  <a:t> pour le demi-périmètre d’un cercle de rayon 1, dans « </a:t>
                </a:r>
                <a:r>
                  <a:rPr lang="fr-FR" sz="2400" i="1" dirty="0">
                    <a:latin typeface="Times New Roman" panose="02020603050405020304" pitchFamily="18" charset="0"/>
                    <a:cs typeface="Times New Roman" panose="02020603050405020304" pitchFamily="18" charset="0"/>
                  </a:rPr>
                  <a:t>De </a:t>
                </a:r>
                <a:r>
                  <a:rPr lang="fr-FR" sz="2400" i="1" dirty="0" err="1">
                    <a:latin typeface="Times New Roman" panose="02020603050405020304" pitchFamily="18" charset="0"/>
                    <a:cs typeface="Times New Roman" panose="02020603050405020304" pitchFamily="18" charset="0"/>
                  </a:rPr>
                  <a:t>summis</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serierum</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reciprocarum</a:t>
                </a:r>
                <a:r>
                  <a:rPr lang="fr-FR" sz="2400" dirty="0">
                    <a:latin typeface="Times New Roman" panose="02020603050405020304" pitchFamily="18" charset="0"/>
                    <a:cs typeface="Times New Roman" panose="02020603050405020304" pitchFamily="18" charset="0"/>
                  </a:rPr>
                  <a:t> » datant de </a:t>
                </a:r>
                <a:r>
                  <a:rPr lang="fr-FR" sz="2400" b="1" dirty="0">
                    <a:latin typeface="Times New Roman" panose="02020603050405020304" pitchFamily="18" charset="0"/>
                    <a:cs typeface="Times New Roman" panose="02020603050405020304" pitchFamily="18" charset="0"/>
                  </a:rPr>
                  <a:t>1730</a:t>
                </a:r>
                <a:r>
                  <a:rPr lang="fr-FR" sz="2400" dirty="0">
                    <a:latin typeface="Times New Roman" panose="02020603050405020304" pitchFamily="18" charset="0"/>
                    <a:cs typeface="Times New Roman" panose="02020603050405020304" pitchFamily="18" charset="0"/>
                  </a:rPr>
                  <a:t>. Il vulgarise, à partir de </a:t>
                </a:r>
                <a:r>
                  <a:rPr lang="fr-FR" sz="2400" b="1" dirty="0">
                    <a:latin typeface="Times New Roman" panose="02020603050405020304" pitchFamily="18" charset="0"/>
                    <a:cs typeface="Times New Roman" panose="02020603050405020304" pitchFamily="18" charset="0"/>
                  </a:rPr>
                  <a:t>1743</a:t>
                </a:r>
                <a:r>
                  <a:rPr lang="fr-FR" sz="2400" dirty="0">
                    <a:latin typeface="Times New Roman" panose="02020603050405020304" pitchFamily="18" charset="0"/>
                    <a:cs typeface="Times New Roman" panose="02020603050405020304" pitchFamily="18" charset="0"/>
                  </a:rPr>
                  <a:t>, l’usage de la lettre </a:t>
                </a:r>
                <a:r>
                  <a:rPr lang="fr-FR" sz="2400" b="1" dirty="0">
                    <a:latin typeface="Times New Roman" panose="02020603050405020304" pitchFamily="18" charset="0"/>
                    <a:cs typeface="Times New Roman" panose="02020603050405020304" pitchFamily="18" charset="0"/>
                  </a:rPr>
                  <a:t>π</a:t>
                </a:r>
                <a:r>
                  <a:rPr lang="fr-FR" sz="2400" dirty="0">
                    <a:latin typeface="Times New Roman" panose="02020603050405020304" pitchFamily="18" charset="0"/>
                    <a:cs typeface="Times New Roman" panose="02020603050405020304" pitchFamily="18" charset="0"/>
                  </a:rPr>
                  <a:t> qui a été proposée, pour la première fois, par </a:t>
                </a:r>
                <a:r>
                  <a:rPr lang="fr-FR" sz="2400" b="1" dirty="0">
                    <a:latin typeface="Times New Roman" panose="02020603050405020304" pitchFamily="18" charset="0"/>
                    <a:cs typeface="Times New Roman" panose="02020603050405020304" pitchFamily="18" charset="0"/>
                  </a:rPr>
                  <a:t>William Jones</a:t>
                </a:r>
                <a:r>
                  <a:rPr lang="fr-FR" sz="2400" dirty="0">
                    <a:latin typeface="Times New Roman" panose="02020603050405020304" pitchFamily="18" charset="0"/>
                    <a:cs typeface="Times New Roman" panose="02020603050405020304" pitchFamily="18" charset="0"/>
                  </a:rPr>
                  <a:t>, en </a:t>
                </a:r>
                <a:r>
                  <a:rPr lang="fr-FR" sz="2400" b="1" dirty="0">
                    <a:latin typeface="Times New Roman" panose="02020603050405020304" pitchFamily="18" charset="0"/>
                    <a:cs typeface="Times New Roman" panose="02020603050405020304" pitchFamily="18" charset="0"/>
                  </a:rPr>
                  <a:t>1706</a:t>
                </a:r>
                <a:r>
                  <a:rPr lang="fr-FR" sz="2400" dirty="0">
                    <a:latin typeface="Times New Roman" panose="02020603050405020304" pitchFamily="18" charset="0"/>
                    <a:cs typeface="Times New Roman" panose="02020603050405020304" pitchFamily="18" charset="0"/>
                  </a:rPr>
                  <a:t>.</a:t>
                </a:r>
              </a:p>
              <a:p>
                <a:r>
                  <a:rPr lang="fr-FR" sz="2400" dirty="0">
                    <a:latin typeface="Times New Roman" panose="02020603050405020304" pitchFamily="18" charset="0"/>
                    <a:cs typeface="Times New Roman" panose="02020603050405020304" pitchFamily="18" charset="0"/>
                  </a:rPr>
                  <a:t>Ce n’est pas parce que des valeurs approchées (de plus en plus précises), sont utilisées pour évaluer la circonférence d’un cercle de diamètre 1, qu’on peut considérer que Pi est un nombre.</a:t>
                </a:r>
              </a:p>
              <a:p>
                <a:r>
                  <a:rPr lang="fr-FR" sz="2400" b="1" dirty="0">
                    <a:latin typeface="Times New Roman" panose="02020603050405020304" pitchFamily="18" charset="0"/>
                    <a:cs typeface="Times New Roman" panose="02020603050405020304" pitchFamily="18" charset="0"/>
                  </a:rPr>
                  <a:t>Dedekind</a:t>
                </a:r>
                <a:r>
                  <a:rPr lang="fr-FR" sz="2400" dirty="0">
                    <a:latin typeface="Times New Roman" panose="02020603050405020304" pitchFamily="18" charset="0"/>
                    <a:cs typeface="Times New Roman" panose="02020603050405020304" pitchFamily="18" charset="0"/>
                  </a:rPr>
                  <a:t> vers </a:t>
                </a:r>
                <a:r>
                  <a:rPr lang="fr-FR" sz="2400" b="1" dirty="0">
                    <a:latin typeface="Times New Roman" panose="02020603050405020304" pitchFamily="18" charset="0"/>
                    <a:cs typeface="Times New Roman" panose="02020603050405020304" pitchFamily="18" charset="0"/>
                  </a:rPr>
                  <a:t>1872</a:t>
                </a:r>
                <a:r>
                  <a:rPr lang="fr-FR" sz="2400" dirty="0">
                    <a:latin typeface="Times New Roman" panose="02020603050405020304" pitchFamily="18" charset="0"/>
                    <a:cs typeface="Times New Roman" panose="02020603050405020304" pitchFamily="18" charset="0"/>
                  </a:rPr>
                  <a:t>, définit les réels à partir des coupures de </a:t>
                </a:r>
                <a:r>
                  <a:rPr lang="fr-FR" sz="2400" b="1" dirty="0">
                    <a:latin typeface="Times New Roman" panose="02020603050405020304" pitchFamily="18" charset="0"/>
                    <a:cs typeface="Times New Roman" panose="02020603050405020304" pitchFamily="18" charset="0"/>
                  </a:rPr>
                  <a:t>Q ; </a:t>
                </a:r>
                <a:r>
                  <a:rPr lang="fr-FR" sz="2400" dirty="0">
                    <a:latin typeface="Times New Roman" panose="02020603050405020304" pitchFamily="18" charset="0"/>
                    <a:cs typeface="Times New Roman" panose="02020603050405020304" pitchFamily="18" charset="0"/>
                  </a:rPr>
                  <a:t>il se serait inspiré de la Théorie des proportions (à partir des équimultiples) telle qu’elle figure dans le livre V des éléments d’Euclide</a:t>
                </a:r>
                <a:r>
                  <a:rPr lang="fr-FR" sz="2400" b="1" dirty="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p:txBody>
          </p:sp>
        </mc:Choice>
        <mc:Fallback xmlns="">
          <p:sp>
            <p:nvSpPr>
              <p:cNvPr id="3" name="Espace réservé du contenu 2">
                <a:extLst>
                  <a:ext uri="{FF2B5EF4-FFF2-40B4-BE49-F238E27FC236}">
                    <a16:creationId xmlns:a16="http://schemas.microsoft.com/office/drawing/2014/main" id="{D3ECA884-3254-4ABF-80FE-9960D7645BC7}"/>
                  </a:ext>
                </a:extLst>
              </p:cNvPr>
              <p:cNvSpPr>
                <a:spLocks noGrp="1" noRot="1" noChangeAspect="1" noMove="1" noResize="1" noEditPoints="1" noAdjustHandles="1" noChangeArrowheads="1" noChangeShapeType="1" noTextEdit="1"/>
              </p:cNvSpPr>
              <p:nvPr>
                <p:ph idx="1"/>
              </p:nvPr>
            </p:nvSpPr>
            <p:spPr>
              <a:xfrm>
                <a:off x="838200" y="880468"/>
                <a:ext cx="10515600" cy="5360533"/>
              </a:xfrm>
              <a:blipFill>
                <a:blip r:embed="rId2"/>
                <a:stretch>
                  <a:fillRect l="-812" t="-1591" r="-1217" b="-8182"/>
                </a:stretch>
              </a:blipFill>
            </p:spPr>
            <p:txBody>
              <a:bodyPr/>
              <a:lstStyle/>
              <a:p>
                <a:r>
                  <a:rPr lang="fr-FR">
                    <a:noFill/>
                  </a:rPr>
                  <a:t> </a:t>
                </a:r>
              </a:p>
            </p:txBody>
          </p:sp>
        </mc:Fallback>
      </mc:AlternateContent>
    </p:spTree>
    <p:extLst>
      <p:ext uri="{BB962C8B-B14F-4D97-AF65-F5344CB8AC3E}">
        <p14:creationId xmlns:p14="http://schemas.microsoft.com/office/powerpoint/2010/main" val="39048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Image 33" descr="YBC 7289">
            <a:extLst>
              <a:ext uri="{FF2B5EF4-FFF2-40B4-BE49-F238E27FC236}">
                <a16:creationId xmlns:a16="http://schemas.microsoft.com/office/drawing/2014/main" id="{E7CAFC61-64B4-498F-978E-4C8B78DBC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82" y="3169328"/>
            <a:ext cx="3239893" cy="3102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 32" descr="YBC 7289">
            <a:extLst>
              <a:ext uri="{FF2B5EF4-FFF2-40B4-BE49-F238E27FC236}">
                <a16:creationId xmlns:a16="http://schemas.microsoft.com/office/drawing/2014/main" id="{8F474D01-4BC7-40CE-8562-C40AB0397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238" y="3169328"/>
            <a:ext cx="2853191" cy="2805344"/>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192" descr="http://www-history.mcs.st-andrews.ac.uk/Diagrams/Yale.gif">
            <a:extLst>
              <a:ext uri="{FF2B5EF4-FFF2-40B4-BE49-F238E27FC236}">
                <a16:creationId xmlns:a16="http://schemas.microsoft.com/office/drawing/2014/main" id="{F0E646C8-81F8-4769-8155-37A6BD932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682"/>
          <a:stretch>
            <a:fillRect/>
          </a:stretch>
        </p:blipFill>
        <p:spPr bwMode="auto">
          <a:xfrm>
            <a:off x="7925370" y="3089430"/>
            <a:ext cx="3265141" cy="28852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BF549E32-42D4-4D55-8187-C541011F6F44}"/>
              </a:ext>
            </a:extLst>
          </p:cNvPr>
          <p:cNvSpPr>
            <a:spLocks noChangeArrowheads="1"/>
          </p:cNvSpPr>
          <p:nvPr/>
        </p:nvSpPr>
        <p:spPr bwMode="auto">
          <a:xfrm>
            <a:off x="985422" y="626508"/>
            <a:ext cx="937233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La tablette YBC 7289 et sa </a:t>
            </a:r>
            <a:r>
              <a:rPr kumimoji="0" lang="fr-FR" altLang="fr-FR" sz="2400" b="1" i="0" u="none" strike="noStrike" cap="none" normalizeH="0" baseline="0" dirty="0" err="1">
                <a:ln>
                  <a:noFill/>
                </a:ln>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translitterration</a:t>
            </a:r>
            <a:r>
              <a:rPr kumimoji="0" lang="fr-FR" altLang="fr-FR" sz="2400" b="1" i="0" u="none" strike="noStrike" cap="none" normalizeH="0" baseline="0" dirty="0">
                <a:ln>
                  <a:noFill/>
                </a:ln>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Découverte en 1912, en Irak, sur les ruines de Babylone, propriété de l’Université de Yale, taille 8 cm, datation entre : – 1900 et – 1600.</a:t>
            </a:r>
            <a:br>
              <a:rPr kumimoji="0" lang="fr-FR" altLang="fr-FR"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fr-FR" altLang="fr-FR"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Cette tablette est sans doute la copie d’un élève d’une école de scribes.</a:t>
            </a: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906B6016-ECAB-40E9-9DEC-3317C683DA7E}"/>
              </a:ext>
            </a:extLst>
          </p:cNvPr>
          <p:cNvSpPr>
            <a:spLocks noChangeArrowheads="1"/>
          </p:cNvSpPr>
          <p:nvPr/>
        </p:nvSpPr>
        <p:spPr bwMode="auto">
          <a:xfrm>
            <a:off x="905523" y="33298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Rectangle 6">
            <a:extLst>
              <a:ext uri="{FF2B5EF4-FFF2-40B4-BE49-F238E27FC236}">
                <a16:creationId xmlns:a16="http://schemas.microsoft.com/office/drawing/2014/main" id="{5EE2EBAB-D7F8-4BC9-9A7B-5779B2CBD863}"/>
              </a:ext>
            </a:extLst>
          </p:cNvPr>
          <p:cNvSpPr>
            <a:spLocks noChangeArrowheads="1"/>
          </p:cNvSpPr>
          <p:nvPr/>
        </p:nvSpPr>
        <p:spPr bwMode="auto">
          <a:xfrm>
            <a:off x="905523" y="50983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Rectangle 7">
            <a:extLst>
              <a:ext uri="{FF2B5EF4-FFF2-40B4-BE49-F238E27FC236}">
                <a16:creationId xmlns:a16="http://schemas.microsoft.com/office/drawing/2014/main" id="{AFA9BEFB-43A8-44C8-866C-F783F8F67909}"/>
              </a:ext>
            </a:extLst>
          </p:cNvPr>
          <p:cNvSpPr>
            <a:spLocks noChangeArrowheads="1"/>
          </p:cNvSpPr>
          <p:nvPr/>
        </p:nvSpPr>
        <p:spPr bwMode="auto">
          <a:xfrm>
            <a:off x="905523" y="69430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descr="Une image contenant clipart&#10;&#10;Description générée avec un niveau de confiance élevé">
            <a:extLst>
              <a:ext uri="{FF2B5EF4-FFF2-40B4-BE49-F238E27FC236}">
                <a16:creationId xmlns:a16="http://schemas.microsoft.com/office/drawing/2014/main" id="{4BF20B34-61D0-4095-B2EB-7335272AD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8946" y="134493"/>
            <a:ext cx="1301318" cy="612879"/>
          </a:xfrm>
          <a:prstGeom prst="rect">
            <a:avLst/>
          </a:prstGeom>
        </p:spPr>
      </p:pic>
    </p:spTree>
    <p:extLst>
      <p:ext uri="{BB962C8B-B14F-4D97-AF65-F5344CB8AC3E}">
        <p14:creationId xmlns:p14="http://schemas.microsoft.com/office/powerpoint/2010/main" val="548557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D4A1B-1325-4E16-9686-44A6BCF30EC5}"/>
              </a:ext>
            </a:extLst>
          </p:cNvPr>
          <p:cNvSpPr>
            <a:spLocks noGrp="1"/>
          </p:cNvSpPr>
          <p:nvPr>
            <p:ph type="title"/>
          </p:nvPr>
        </p:nvSpPr>
        <p:spPr>
          <a:xfrm>
            <a:off x="375975" y="33449"/>
            <a:ext cx="10515600" cy="1325563"/>
          </a:xfrm>
        </p:spPr>
        <p:txBody>
          <a:bodyPr>
            <a:normAutofit/>
          </a:bodyPr>
          <a:lstStyle/>
          <a:p>
            <a:r>
              <a:rPr lang="fr-FR" sz="2400" b="1" dirty="0">
                <a:solidFill>
                  <a:schemeClr val="accent5">
                    <a:lumMod val="75000"/>
                  </a:schemeClr>
                </a:solidFill>
                <a:latin typeface="+mn-lt"/>
              </a:rPr>
              <a:t>Pi en écriture Mayas </a:t>
            </a:r>
            <a:br>
              <a:rPr lang="fr-FR" sz="2400" b="1" dirty="0">
                <a:solidFill>
                  <a:schemeClr val="accent5">
                    <a:lumMod val="75000"/>
                  </a:schemeClr>
                </a:solidFill>
                <a:latin typeface="+mn-lt"/>
              </a:rPr>
            </a:br>
            <a:r>
              <a:rPr lang="fr-FR" sz="2400" b="1" dirty="0">
                <a:solidFill>
                  <a:schemeClr val="accent5">
                    <a:lumMod val="75000"/>
                  </a:schemeClr>
                </a:solidFill>
                <a:latin typeface="+mn-lt"/>
              </a:rPr>
              <a:t>(numération, de position, de base 20 à base intermédiaire 5)</a:t>
            </a:r>
          </a:p>
        </p:txBody>
      </p:sp>
      <p:pic>
        <p:nvPicPr>
          <p:cNvPr id="4" name="Espace réservé du contenu 3">
            <a:extLst>
              <a:ext uri="{FF2B5EF4-FFF2-40B4-BE49-F238E27FC236}">
                <a16:creationId xmlns:a16="http://schemas.microsoft.com/office/drawing/2014/main" id="{0E159505-F72A-43E5-81B9-D526AD4F3E2A}"/>
              </a:ext>
            </a:extLst>
          </p:cNvPr>
          <p:cNvPicPr>
            <a:picLocks noGrp="1"/>
          </p:cNvPicPr>
          <p:nvPr>
            <p:ph idx="1"/>
          </p:nvPr>
        </p:nvPicPr>
        <p:blipFill rotWithShape="1">
          <a:blip r:embed="rId2"/>
          <a:srcRect l="38235" r="38530"/>
          <a:stretch/>
        </p:blipFill>
        <p:spPr bwMode="auto">
          <a:xfrm>
            <a:off x="1235371" y="1690688"/>
            <a:ext cx="1606683" cy="381924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91D141F-A114-4677-A773-786D2B1F5A22}"/>
                  </a:ext>
                </a:extLst>
              </p:cNvPr>
              <p:cNvSpPr/>
              <p:nvPr/>
            </p:nvSpPr>
            <p:spPr>
              <a:xfrm>
                <a:off x="2842054" y="5509933"/>
                <a:ext cx="725753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b="0" i="1">
                          <a:latin typeface="Cambria Math" panose="02040503050406030204" pitchFamily="18" charset="0"/>
                        </a:rPr>
                        <m:t>𝑃𝑖</m:t>
                      </m:r>
                      <m:r>
                        <a:rPr lang="fr-FR" b="0" i="1">
                          <a:latin typeface="Cambria Math" panose="02040503050406030204" pitchFamily="18" charset="0"/>
                        </a:rPr>
                        <m:t>≅3+</m:t>
                      </m:r>
                      <m:f>
                        <m:fPr>
                          <m:ctrlPr>
                            <a:rPr lang="fr-FR" i="1">
                              <a:latin typeface="Cambria Math" panose="02040503050406030204" pitchFamily="18" charset="0"/>
                            </a:rPr>
                          </m:ctrlPr>
                        </m:fPr>
                        <m:num>
                          <m:r>
                            <a:rPr lang="fr-FR" b="0" i="1">
                              <a:latin typeface="Cambria Math" panose="02040503050406030204" pitchFamily="18" charset="0"/>
                            </a:rPr>
                            <m:t>2</m:t>
                          </m:r>
                        </m:num>
                        <m:den>
                          <m:r>
                            <a:rPr lang="fr-FR" b="0" i="1">
                              <a:latin typeface="Cambria Math" panose="02040503050406030204" pitchFamily="18" charset="0"/>
                            </a:rPr>
                            <m:t>20</m:t>
                          </m:r>
                        </m:den>
                      </m:f>
                      <m:r>
                        <a:rPr lang="fr-FR" b="0" i="1">
                          <a:latin typeface="Cambria Math" panose="02040503050406030204" pitchFamily="18" charset="0"/>
                        </a:rPr>
                        <m:t>+</m:t>
                      </m:r>
                      <m:f>
                        <m:fPr>
                          <m:ctrlPr>
                            <a:rPr lang="fr-FR" i="1">
                              <a:latin typeface="Cambria Math" panose="02040503050406030204" pitchFamily="18" charset="0"/>
                            </a:rPr>
                          </m:ctrlPr>
                        </m:fPr>
                        <m:num>
                          <m:r>
                            <a:rPr lang="fr-FR" b="0" i="1">
                              <a:latin typeface="Cambria Math" panose="02040503050406030204" pitchFamily="18" charset="0"/>
                            </a:rPr>
                            <m:t>16</m:t>
                          </m:r>
                        </m:num>
                        <m:den>
                          <m:r>
                            <a:rPr lang="fr-FR" b="0" i="1">
                              <a:latin typeface="Cambria Math" panose="02040503050406030204" pitchFamily="18" charset="0"/>
                            </a:rPr>
                            <m:t>400</m:t>
                          </m:r>
                        </m:den>
                      </m:f>
                      <m:r>
                        <a:rPr lang="fr-FR" b="0" i="1">
                          <a:latin typeface="Cambria Math" panose="02040503050406030204" pitchFamily="18" charset="0"/>
                        </a:rPr>
                        <m:t>+</m:t>
                      </m:r>
                      <m:f>
                        <m:fPr>
                          <m:ctrlPr>
                            <a:rPr lang="fr-FR" i="1">
                              <a:latin typeface="Cambria Math" panose="02040503050406030204" pitchFamily="18" charset="0"/>
                            </a:rPr>
                          </m:ctrlPr>
                        </m:fPr>
                        <m:num>
                          <m:r>
                            <a:rPr lang="fr-FR" b="0" i="1">
                              <a:latin typeface="Cambria Math" panose="02040503050406030204" pitchFamily="18" charset="0"/>
                            </a:rPr>
                            <m:t>12</m:t>
                          </m:r>
                        </m:num>
                        <m:den>
                          <m:r>
                            <a:rPr lang="fr-FR" b="0" i="1">
                              <a:latin typeface="Cambria Math" panose="02040503050406030204" pitchFamily="18" charset="0"/>
                            </a:rPr>
                            <m:t>8000</m:t>
                          </m:r>
                        </m:den>
                      </m:f>
                      <m:r>
                        <a:rPr lang="fr-FR" b="0" i="1">
                          <a:latin typeface="Cambria Math" panose="02040503050406030204" pitchFamily="18" charset="0"/>
                        </a:rPr>
                        <m:t>+</m:t>
                      </m:r>
                      <m:f>
                        <m:fPr>
                          <m:ctrlPr>
                            <a:rPr lang="fr-FR" i="1">
                              <a:latin typeface="Cambria Math" panose="02040503050406030204" pitchFamily="18" charset="0"/>
                            </a:rPr>
                          </m:ctrlPr>
                        </m:fPr>
                        <m:num>
                          <m:r>
                            <a:rPr lang="fr-FR" b="0" i="1">
                              <a:latin typeface="Cambria Math" panose="02040503050406030204" pitchFamily="18" charset="0"/>
                            </a:rPr>
                            <m:t>14</m:t>
                          </m:r>
                        </m:num>
                        <m:den>
                          <m:r>
                            <a:rPr lang="fr-FR" b="0" i="1">
                              <a:latin typeface="Cambria Math" panose="02040503050406030204" pitchFamily="18" charset="0"/>
                            </a:rPr>
                            <m:t>160000</m:t>
                          </m:r>
                        </m:den>
                      </m:f>
                      <m:r>
                        <a:rPr lang="fr-FR" b="0" i="1">
                          <a:latin typeface="Cambria Math" panose="02040503050406030204" pitchFamily="18" charset="0"/>
                        </a:rPr>
                        <m:t>+</m:t>
                      </m:r>
                      <m:f>
                        <m:fPr>
                          <m:ctrlPr>
                            <a:rPr lang="fr-FR" i="1">
                              <a:latin typeface="Cambria Math" panose="02040503050406030204" pitchFamily="18" charset="0"/>
                            </a:rPr>
                          </m:ctrlPr>
                        </m:fPr>
                        <m:num>
                          <m:r>
                            <a:rPr lang="fr-FR" b="0" i="1">
                              <a:latin typeface="Cambria Math" panose="02040503050406030204" pitchFamily="18" charset="0"/>
                            </a:rPr>
                            <m:t>16</m:t>
                          </m:r>
                        </m:num>
                        <m:den>
                          <m:r>
                            <a:rPr lang="fr-FR" b="0" i="1">
                              <a:latin typeface="Cambria Math" panose="02040503050406030204" pitchFamily="18" charset="0"/>
                            </a:rPr>
                            <m:t>3200000</m:t>
                          </m:r>
                        </m:den>
                      </m:f>
                      <m:r>
                        <a:rPr lang="fr-FR" b="0" i="1">
                          <a:latin typeface="Cambria Math" panose="02040503050406030204" pitchFamily="18" charset="0"/>
                        </a:rPr>
                        <m:t>=3.14159250</m:t>
                      </m:r>
                    </m:oMath>
                  </m:oMathPara>
                </a14:m>
                <a:endParaRPr lang="fr-FR" dirty="0"/>
              </a:p>
            </p:txBody>
          </p:sp>
        </mc:Choice>
        <mc:Fallback xmlns="">
          <p:sp>
            <p:nvSpPr>
              <p:cNvPr id="5" name="Rectangle 4">
                <a:extLst>
                  <a:ext uri="{FF2B5EF4-FFF2-40B4-BE49-F238E27FC236}">
                    <a16:creationId xmlns:a16="http://schemas.microsoft.com/office/drawing/2014/main" id="{C91D141F-A114-4677-A773-786D2B1F5A22}"/>
                  </a:ext>
                </a:extLst>
              </p:cNvPr>
              <p:cNvSpPr>
                <a:spLocks noRot="1" noChangeAspect="1" noMove="1" noResize="1" noEditPoints="1" noAdjustHandles="1" noChangeArrowheads="1" noChangeShapeType="1" noTextEdit="1"/>
              </p:cNvSpPr>
              <p:nvPr/>
            </p:nvSpPr>
            <p:spPr>
              <a:xfrm>
                <a:off x="2842054" y="5509933"/>
                <a:ext cx="7257535" cy="612732"/>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81A6E0C-4820-45FC-BA49-BE9956F42A55}"/>
                  </a:ext>
                </a:extLst>
              </p:cNvPr>
              <p:cNvSpPr/>
              <p:nvPr/>
            </p:nvSpPr>
            <p:spPr>
              <a:xfrm>
                <a:off x="3061565" y="3961026"/>
                <a:ext cx="9957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latin typeface="Cambria Math" panose="02040503050406030204" pitchFamily="18" charset="0"/>
                        </a:rPr>
                        <m:t>←</m:t>
                      </m:r>
                      <m:r>
                        <a:rPr lang="fr-FR" b="1" i="0">
                          <a:latin typeface="Cambria Math" panose="02040503050406030204" pitchFamily="18" charset="0"/>
                        </a:rPr>
                        <m:t>𝟑</m:t>
                      </m:r>
                      <m:r>
                        <a:rPr lang="fr-FR" b="1" i="0">
                          <a:latin typeface="Cambria Math" panose="02040503050406030204" pitchFamily="18" charset="0"/>
                        </a:rPr>
                        <m:t>.</m:t>
                      </m:r>
                      <m:r>
                        <a:rPr lang="fr-FR" b="1" i="0">
                          <a:latin typeface="Cambria Math" panose="02040503050406030204" pitchFamily="18" charset="0"/>
                        </a:rPr>
                        <m:t>𝟏𝟒</m:t>
                      </m:r>
                    </m:oMath>
                  </m:oMathPara>
                </a14:m>
                <a:endParaRPr lang="fr-FR" b="1" dirty="0"/>
              </a:p>
            </p:txBody>
          </p:sp>
        </mc:Choice>
        <mc:Fallback xmlns="">
          <p:sp>
            <p:nvSpPr>
              <p:cNvPr id="7" name="Rectangle 6">
                <a:extLst>
                  <a:ext uri="{FF2B5EF4-FFF2-40B4-BE49-F238E27FC236}">
                    <a16:creationId xmlns:a16="http://schemas.microsoft.com/office/drawing/2014/main" id="{681A6E0C-4820-45FC-BA49-BE9956F42A55}"/>
                  </a:ext>
                </a:extLst>
              </p:cNvPr>
              <p:cNvSpPr>
                <a:spLocks noRot="1" noChangeAspect="1" noMove="1" noResize="1" noEditPoints="1" noAdjustHandles="1" noChangeArrowheads="1" noChangeShapeType="1" noTextEdit="1"/>
              </p:cNvSpPr>
              <p:nvPr/>
            </p:nvSpPr>
            <p:spPr>
              <a:xfrm>
                <a:off x="3061565" y="3961026"/>
                <a:ext cx="995785" cy="369332"/>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12445EF-97C5-47C0-9862-62AF5F4CDC0D}"/>
                  </a:ext>
                </a:extLst>
              </p:cNvPr>
              <p:cNvSpPr/>
              <p:nvPr/>
            </p:nvSpPr>
            <p:spPr>
              <a:xfrm>
                <a:off x="3061565" y="3429000"/>
                <a:ext cx="1271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latin typeface="Cambria Math" panose="02040503050406030204" pitchFamily="18" charset="0"/>
                        </a:rPr>
                        <m:t>←</m:t>
                      </m:r>
                      <m:r>
                        <a:rPr lang="fr-FR" b="1" i="0">
                          <a:latin typeface="Cambria Math" panose="02040503050406030204" pitchFamily="18" charset="0"/>
                        </a:rPr>
                        <m:t>𝟑</m:t>
                      </m:r>
                      <m:r>
                        <a:rPr lang="fr-FR" b="1" i="0">
                          <a:latin typeface="Cambria Math" panose="02040503050406030204" pitchFamily="18" charset="0"/>
                        </a:rPr>
                        <m:t>.</m:t>
                      </m:r>
                      <m:r>
                        <a:rPr lang="fr-FR" b="1" i="0">
                          <a:latin typeface="Cambria Math" panose="02040503050406030204" pitchFamily="18" charset="0"/>
                        </a:rPr>
                        <m:t>𝟏𝟒𝟏𝟓</m:t>
                      </m:r>
                    </m:oMath>
                  </m:oMathPara>
                </a14:m>
                <a:endParaRPr lang="fr-FR" b="1" dirty="0"/>
              </a:p>
            </p:txBody>
          </p:sp>
        </mc:Choice>
        <mc:Fallback xmlns="">
          <p:sp>
            <p:nvSpPr>
              <p:cNvPr id="8" name="Rectangle 7">
                <a:extLst>
                  <a:ext uri="{FF2B5EF4-FFF2-40B4-BE49-F238E27FC236}">
                    <a16:creationId xmlns:a16="http://schemas.microsoft.com/office/drawing/2014/main" id="{012445EF-97C5-47C0-9862-62AF5F4CDC0D}"/>
                  </a:ext>
                </a:extLst>
              </p:cNvPr>
              <p:cNvSpPr>
                <a:spLocks noRot="1" noChangeAspect="1" noMove="1" noResize="1" noEditPoints="1" noAdjustHandles="1" noChangeArrowheads="1" noChangeShapeType="1" noTextEdit="1"/>
              </p:cNvSpPr>
              <p:nvPr/>
            </p:nvSpPr>
            <p:spPr>
              <a:xfrm>
                <a:off x="3061565" y="3429000"/>
                <a:ext cx="1271502" cy="369332"/>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68299B6-3879-4E58-B66A-CAD809EC4E38}"/>
                  </a:ext>
                </a:extLst>
              </p:cNvPr>
              <p:cNvSpPr/>
              <p:nvPr/>
            </p:nvSpPr>
            <p:spPr>
              <a:xfrm>
                <a:off x="3061565" y="2688462"/>
                <a:ext cx="16850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latin typeface="Cambria Math" panose="02040503050406030204" pitchFamily="18" charset="0"/>
                        </a:rPr>
                        <m:t>←</m:t>
                      </m:r>
                      <m:r>
                        <a:rPr lang="fr-FR" b="1" i="0">
                          <a:latin typeface="Cambria Math" panose="02040503050406030204" pitchFamily="18" charset="0"/>
                        </a:rPr>
                        <m:t>𝟑</m:t>
                      </m:r>
                      <m:r>
                        <a:rPr lang="fr-FR" b="1" i="0">
                          <a:latin typeface="Cambria Math" panose="02040503050406030204" pitchFamily="18" charset="0"/>
                        </a:rPr>
                        <m:t>.</m:t>
                      </m:r>
                      <m:r>
                        <a:rPr lang="fr-FR" b="1" i="0">
                          <a:latin typeface="Cambria Math" panose="02040503050406030204" pitchFamily="18" charset="0"/>
                        </a:rPr>
                        <m:t>𝟏𝟒𝟏𝟓𝟖𝟕𝟓</m:t>
                      </m:r>
                    </m:oMath>
                  </m:oMathPara>
                </a14:m>
                <a:endParaRPr lang="fr-FR" b="1" dirty="0"/>
              </a:p>
            </p:txBody>
          </p:sp>
        </mc:Choice>
        <mc:Fallback xmlns="">
          <p:sp>
            <p:nvSpPr>
              <p:cNvPr id="9" name="Rectangle 8">
                <a:extLst>
                  <a:ext uri="{FF2B5EF4-FFF2-40B4-BE49-F238E27FC236}">
                    <a16:creationId xmlns:a16="http://schemas.microsoft.com/office/drawing/2014/main" id="{E68299B6-3879-4E58-B66A-CAD809EC4E38}"/>
                  </a:ext>
                </a:extLst>
              </p:cNvPr>
              <p:cNvSpPr>
                <a:spLocks noRot="1" noChangeAspect="1" noMove="1" noResize="1" noEditPoints="1" noAdjustHandles="1" noChangeArrowheads="1" noChangeShapeType="1" noTextEdit="1"/>
              </p:cNvSpPr>
              <p:nvPr/>
            </p:nvSpPr>
            <p:spPr>
              <a:xfrm>
                <a:off x="3061565" y="2688462"/>
                <a:ext cx="1685077" cy="36933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A87FD5C-DADA-48EF-9355-26699EFFEC77}"/>
                  </a:ext>
                </a:extLst>
              </p:cNvPr>
              <p:cNvSpPr/>
              <p:nvPr/>
            </p:nvSpPr>
            <p:spPr>
              <a:xfrm>
                <a:off x="3061565" y="1866738"/>
                <a:ext cx="16850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latin typeface="Cambria Math" panose="02040503050406030204" pitchFamily="18" charset="0"/>
                        </a:rPr>
                        <m:t>←</m:t>
                      </m:r>
                      <m:r>
                        <a:rPr lang="fr-FR" b="1" i="0">
                          <a:latin typeface="Cambria Math" panose="02040503050406030204" pitchFamily="18" charset="0"/>
                        </a:rPr>
                        <m:t>𝟑</m:t>
                      </m:r>
                      <m:r>
                        <a:rPr lang="fr-FR" b="1" i="0">
                          <a:latin typeface="Cambria Math" panose="02040503050406030204" pitchFamily="18" charset="0"/>
                        </a:rPr>
                        <m:t>.</m:t>
                      </m:r>
                      <m:r>
                        <a:rPr lang="fr-FR" b="1" i="0">
                          <a:latin typeface="Cambria Math" panose="02040503050406030204" pitchFamily="18" charset="0"/>
                        </a:rPr>
                        <m:t>𝟏𝟒𝟏𝟓𝟗𝟐𝟓</m:t>
                      </m:r>
                    </m:oMath>
                  </m:oMathPara>
                </a14:m>
                <a:endParaRPr lang="fr-FR" b="1" dirty="0"/>
              </a:p>
            </p:txBody>
          </p:sp>
        </mc:Choice>
        <mc:Fallback xmlns="">
          <p:sp>
            <p:nvSpPr>
              <p:cNvPr id="10" name="Rectangle 9">
                <a:extLst>
                  <a:ext uri="{FF2B5EF4-FFF2-40B4-BE49-F238E27FC236}">
                    <a16:creationId xmlns:a16="http://schemas.microsoft.com/office/drawing/2014/main" id="{5A87FD5C-DADA-48EF-9355-26699EFFEC77}"/>
                  </a:ext>
                </a:extLst>
              </p:cNvPr>
              <p:cNvSpPr>
                <a:spLocks noRot="1" noChangeAspect="1" noMove="1" noResize="1" noEditPoints="1" noAdjustHandles="1" noChangeArrowheads="1" noChangeShapeType="1" noTextEdit="1"/>
              </p:cNvSpPr>
              <p:nvPr/>
            </p:nvSpPr>
            <p:spPr>
              <a:xfrm>
                <a:off x="3061565" y="1866738"/>
                <a:ext cx="1685077" cy="369332"/>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1CBAB8D-F663-457B-AAD1-6421D69AFDC3}"/>
                  </a:ext>
                </a:extLst>
              </p:cNvPr>
              <p:cNvSpPr/>
              <p:nvPr/>
            </p:nvSpPr>
            <p:spPr>
              <a:xfrm>
                <a:off x="3076748" y="4676125"/>
                <a:ext cx="8579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latin typeface="Cambria Math" panose="02040503050406030204" pitchFamily="18" charset="0"/>
                        </a:rPr>
                        <m:t>←</m:t>
                      </m:r>
                      <m:r>
                        <a:rPr lang="fr-FR" b="1">
                          <a:latin typeface="Cambria Math" panose="02040503050406030204" pitchFamily="18" charset="0"/>
                        </a:rPr>
                        <m:t>𝟑</m:t>
                      </m:r>
                      <m:r>
                        <a:rPr lang="fr-FR" b="1">
                          <a:latin typeface="Cambria Math" panose="02040503050406030204" pitchFamily="18" charset="0"/>
                        </a:rPr>
                        <m:t>.</m:t>
                      </m:r>
                      <m:r>
                        <a:rPr lang="fr-FR" b="1">
                          <a:latin typeface="Cambria Math" panose="02040503050406030204" pitchFamily="18" charset="0"/>
                        </a:rPr>
                        <m:t>𝟏</m:t>
                      </m:r>
                    </m:oMath>
                  </m:oMathPara>
                </a14:m>
                <a:endParaRPr lang="fr-FR" b="1" dirty="0"/>
              </a:p>
            </p:txBody>
          </p:sp>
        </mc:Choice>
        <mc:Fallback xmlns="">
          <p:sp>
            <p:nvSpPr>
              <p:cNvPr id="3" name="Rectangle 2">
                <a:extLst>
                  <a:ext uri="{FF2B5EF4-FFF2-40B4-BE49-F238E27FC236}">
                    <a16:creationId xmlns:a16="http://schemas.microsoft.com/office/drawing/2014/main" id="{71CBAB8D-F663-457B-AAD1-6421D69AFDC3}"/>
                  </a:ext>
                </a:extLst>
              </p:cNvPr>
              <p:cNvSpPr>
                <a:spLocks noRot="1" noChangeAspect="1" noMove="1" noResize="1" noEditPoints="1" noAdjustHandles="1" noChangeArrowheads="1" noChangeShapeType="1" noTextEdit="1"/>
              </p:cNvSpPr>
              <p:nvPr/>
            </p:nvSpPr>
            <p:spPr>
              <a:xfrm>
                <a:off x="3076748" y="4676125"/>
                <a:ext cx="857927" cy="369332"/>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B3830B6-2223-4447-AED8-710AB76E9F46}"/>
                  </a:ext>
                </a:extLst>
              </p:cNvPr>
              <p:cNvSpPr/>
              <p:nvPr/>
            </p:nvSpPr>
            <p:spPr>
              <a:xfrm>
                <a:off x="3076748" y="4964551"/>
                <a:ext cx="6815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latin typeface="Cambria Math" panose="02040503050406030204" pitchFamily="18" charset="0"/>
                        </a:rPr>
                        <m:t>←</m:t>
                      </m:r>
                      <m:r>
                        <a:rPr lang="fr-FR" b="1">
                          <a:latin typeface="Cambria Math" panose="02040503050406030204" pitchFamily="18" charset="0"/>
                        </a:rPr>
                        <m:t>𝟑</m:t>
                      </m:r>
                      <m:r>
                        <a:rPr lang="fr-FR" b="1">
                          <a:latin typeface="Cambria Math" panose="02040503050406030204" pitchFamily="18" charset="0"/>
                        </a:rPr>
                        <m:t>.</m:t>
                      </m:r>
                    </m:oMath>
                  </m:oMathPara>
                </a14:m>
                <a:endParaRPr lang="fr-FR" b="1" dirty="0"/>
              </a:p>
            </p:txBody>
          </p:sp>
        </mc:Choice>
        <mc:Fallback xmlns="">
          <p:sp>
            <p:nvSpPr>
              <p:cNvPr id="6" name="Rectangle 5">
                <a:extLst>
                  <a:ext uri="{FF2B5EF4-FFF2-40B4-BE49-F238E27FC236}">
                    <a16:creationId xmlns:a16="http://schemas.microsoft.com/office/drawing/2014/main" id="{AB3830B6-2223-4447-AED8-710AB76E9F46}"/>
                  </a:ext>
                </a:extLst>
              </p:cNvPr>
              <p:cNvSpPr>
                <a:spLocks noRot="1" noChangeAspect="1" noMove="1" noResize="1" noEditPoints="1" noAdjustHandles="1" noChangeArrowheads="1" noChangeShapeType="1" noTextEdit="1"/>
              </p:cNvSpPr>
              <p:nvPr/>
            </p:nvSpPr>
            <p:spPr>
              <a:xfrm>
                <a:off x="3076748" y="4964551"/>
                <a:ext cx="681597" cy="369332"/>
              </a:xfrm>
              <a:prstGeom prst="rect">
                <a:avLst/>
              </a:prstGeom>
              <a:blipFill>
                <a:blip r:embed="rId9"/>
                <a:stretch>
                  <a:fillRect/>
                </a:stretch>
              </a:blipFill>
            </p:spPr>
            <p:txBody>
              <a:bodyPr/>
              <a:lstStyle/>
              <a:p>
                <a:r>
                  <a:rPr lang="fr-FR">
                    <a:noFill/>
                  </a:rPr>
                  <a:t> </a:t>
                </a:r>
              </a:p>
            </p:txBody>
          </p:sp>
        </mc:Fallback>
      </mc:AlternateContent>
      <p:pic>
        <p:nvPicPr>
          <p:cNvPr id="11" name="Image 10">
            <a:extLst>
              <a:ext uri="{FF2B5EF4-FFF2-40B4-BE49-F238E27FC236}">
                <a16:creationId xmlns:a16="http://schemas.microsoft.com/office/drawing/2014/main" id="{817CAF01-CB14-4CEE-BBFC-6B88FBFF2697}"/>
              </a:ext>
            </a:extLst>
          </p:cNvPr>
          <p:cNvPicPr>
            <a:picLocks noChangeAspect="1"/>
          </p:cNvPicPr>
          <p:nvPr/>
        </p:nvPicPr>
        <p:blipFill>
          <a:blip r:embed="rId10"/>
          <a:stretch>
            <a:fillRect/>
          </a:stretch>
        </p:blipFill>
        <p:spPr>
          <a:xfrm>
            <a:off x="5401406" y="2927540"/>
            <a:ext cx="6069741" cy="2350155"/>
          </a:xfrm>
          <a:prstGeom prst="rect">
            <a:avLst/>
          </a:prstGeom>
        </p:spPr>
      </p:pic>
      <p:pic>
        <p:nvPicPr>
          <p:cNvPr id="1026" name="Picture 2" descr="http://www.maths-et-tiques.fr/images/M_images/Image-9263.jpg">
            <a:extLst>
              <a:ext uri="{FF2B5EF4-FFF2-40B4-BE49-F238E27FC236}">
                <a16:creationId xmlns:a16="http://schemas.microsoft.com/office/drawing/2014/main" id="{A28BF20B-B2C9-4B64-AB9E-B064EE8999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3371" y="272813"/>
            <a:ext cx="2236712" cy="24156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AC241CBD-68DE-414C-958D-230ABDAF31D6}"/>
              </a:ext>
            </a:extLst>
          </p:cNvPr>
          <p:cNvSpPr>
            <a:spLocks noChangeArrowheads="1"/>
          </p:cNvSpPr>
          <p:nvPr/>
        </p:nvSpPr>
        <p:spPr bwMode="auto">
          <a:xfrm>
            <a:off x="0" y="1005699"/>
            <a:ext cx="86275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br>
              <a:rPr kumimoji="0" lang="fr-FR" altLang="fr-FR" sz="11500" b="0" i="0" u="none" strike="noStrike" cap="none" normalizeH="0" baseline="0" dirty="0">
                <a:ln>
                  <a:noFill/>
                </a:ln>
                <a:solidFill>
                  <a:schemeClr val="tx1"/>
                </a:solidFill>
                <a:effectLst/>
                <a:latin typeface="Arial" panose="020B0604020202020204" pitchFamily="34" charset="0"/>
              </a:rPr>
            </a:b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http://www.maths-et-tiques.fr/images/M_images/Zeros-3478.jpg">
            <a:extLst>
              <a:ext uri="{FF2B5EF4-FFF2-40B4-BE49-F238E27FC236}">
                <a16:creationId xmlns:a16="http://schemas.microsoft.com/office/drawing/2014/main" id="{4D1A4BCF-2C31-429B-B59D-CCF3BF82C6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4960" y="1453345"/>
            <a:ext cx="1405752" cy="108524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eur droit avec flèche 13">
            <a:extLst>
              <a:ext uri="{FF2B5EF4-FFF2-40B4-BE49-F238E27FC236}">
                <a16:creationId xmlns:a16="http://schemas.microsoft.com/office/drawing/2014/main" id="{D38A7252-DB7D-4644-8CFA-B6447490E4D7}"/>
              </a:ext>
            </a:extLst>
          </p:cNvPr>
          <p:cNvCxnSpPr>
            <a:cxnSpLocks/>
          </p:cNvCxnSpPr>
          <p:nvPr/>
        </p:nvCxnSpPr>
        <p:spPr>
          <a:xfrm flipH="1">
            <a:off x="8460713" y="773461"/>
            <a:ext cx="713432" cy="679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326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ACC5695-70F9-417E-95DF-BAAD116D1DD1}"/>
              </a:ext>
            </a:extLst>
          </p:cNvPr>
          <p:cNvSpPr/>
          <p:nvPr/>
        </p:nvSpPr>
        <p:spPr>
          <a:xfrm>
            <a:off x="2048753" y="2337885"/>
            <a:ext cx="8094493" cy="1631216"/>
          </a:xfrm>
          <a:prstGeom prst="rect">
            <a:avLst/>
          </a:prstGeom>
        </p:spPr>
        <p:txBody>
          <a:bodyPr wrap="square">
            <a:spAutoFit/>
          </a:bodyPr>
          <a:lstStyle/>
          <a:p>
            <a:r>
              <a:rPr lang="fr-FR" sz="2000" i="1" dirty="0"/>
              <a:t>Tout le monde copie tout le monde, sauf le premier, dont on a oublié le nom.</a:t>
            </a:r>
          </a:p>
          <a:p>
            <a:endParaRPr lang="fr-FR" sz="2000" i="1" dirty="0"/>
          </a:p>
          <a:p>
            <a:r>
              <a:rPr lang="fr-FR" sz="2000" dirty="0">
                <a:solidFill>
                  <a:schemeClr val="accent5"/>
                </a:solidFill>
              </a:rPr>
              <a:t>Promenade mathématique en Mésopotamie :</a:t>
            </a:r>
          </a:p>
          <a:p>
            <a:r>
              <a:rPr lang="fr-FR" sz="2000" dirty="0">
                <a:solidFill>
                  <a:schemeClr val="accent5"/>
                </a:solidFill>
              </a:rPr>
              <a:t>	La mesure du cercle et l’approximation. </a:t>
            </a:r>
          </a:p>
          <a:p>
            <a:r>
              <a:rPr lang="fr-FR" sz="2000" b="1" dirty="0"/>
              <a:t>					Jean Brette (1946 ; 2017)</a:t>
            </a:r>
          </a:p>
        </p:txBody>
      </p:sp>
    </p:spTree>
    <p:extLst>
      <p:ext uri="{BB962C8B-B14F-4D97-AF65-F5344CB8AC3E}">
        <p14:creationId xmlns:p14="http://schemas.microsoft.com/office/powerpoint/2010/main" val="676356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3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capture d’écran, ordinateur, intérieur, moniteur&#10;&#10;Description générée avec un niveau de confiance élevé">
            <a:extLst>
              <a:ext uri="{FF2B5EF4-FFF2-40B4-BE49-F238E27FC236}">
                <a16:creationId xmlns:a16="http://schemas.microsoft.com/office/drawing/2014/main" id="{88687333-24B4-414F-8D04-2A612CE51431}"/>
              </a:ext>
            </a:extLst>
          </p:cNvPr>
          <p:cNvPicPr/>
          <p:nvPr/>
        </p:nvPicPr>
        <p:blipFill rotWithShape="1">
          <a:blip r:embed="rId2">
            <a:extLst>
              <a:ext uri="{28A0092B-C50C-407E-A947-70E740481C1C}">
                <a14:useLocalDpi xmlns:a14="http://schemas.microsoft.com/office/drawing/2010/main" val="0"/>
              </a:ext>
            </a:extLst>
          </a:blip>
          <a:srcRect l="12037" t="20457" r="30027" b="17931"/>
          <a:stretch/>
        </p:blipFill>
        <p:spPr bwMode="auto">
          <a:xfrm>
            <a:off x="1439397" y="643467"/>
            <a:ext cx="9313205" cy="557106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346686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capture d’écran, ordinateur, moniteur, mur&#10;&#10;Description générée avec un niveau de confiance très élevé">
            <a:extLst>
              <a:ext uri="{FF2B5EF4-FFF2-40B4-BE49-F238E27FC236}">
                <a16:creationId xmlns:a16="http://schemas.microsoft.com/office/drawing/2014/main" id="{5C544902-C758-48C4-9058-B36BBA598736}"/>
              </a:ext>
            </a:extLst>
          </p:cNvPr>
          <p:cNvPicPr/>
          <p:nvPr/>
        </p:nvPicPr>
        <p:blipFill rotWithShape="1">
          <a:blip r:embed="rId2">
            <a:extLst>
              <a:ext uri="{28A0092B-C50C-407E-A947-70E740481C1C}">
                <a14:useLocalDpi xmlns:a14="http://schemas.microsoft.com/office/drawing/2010/main" val="0"/>
              </a:ext>
            </a:extLst>
          </a:blip>
          <a:srcRect l="11772" t="19753" r="29895" b="18636"/>
          <a:stretch/>
        </p:blipFill>
        <p:spPr bwMode="auto">
          <a:xfrm>
            <a:off x="1407413" y="643467"/>
            <a:ext cx="9377173" cy="557106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483763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 5" descr="C:\Users\André\AppData\Local\Microsoft\Windows\INetCache\Content.Word\Capture d’écran (166).png">
            <a:extLst>
              <a:ext uri="{FF2B5EF4-FFF2-40B4-BE49-F238E27FC236}">
                <a16:creationId xmlns:a16="http://schemas.microsoft.com/office/drawing/2014/main" id="{D51B89A5-56F4-4485-A406-B6FF7FEB51DD}"/>
              </a:ext>
            </a:extLst>
          </p:cNvPr>
          <p:cNvPicPr/>
          <p:nvPr/>
        </p:nvPicPr>
        <p:blipFill rotWithShape="1">
          <a:blip r:embed="rId3">
            <a:extLst>
              <a:ext uri="{28A0092B-C50C-407E-A947-70E740481C1C}">
                <a14:useLocalDpi xmlns:a14="http://schemas.microsoft.com/office/drawing/2010/main" val="0"/>
              </a:ext>
            </a:extLst>
          </a:blip>
          <a:srcRect l="687" t="6247" r="68455" b="47580"/>
          <a:stretch/>
        </p:blipFill>
        <p:spPr bwMode="auto">
          <a:xfrm>
            <a:off x="1753363" y="1397317"/>
            <a:ext cx="3648075" cy="4063365"/>
          </a:xfrm>
          <a:prstGeom prst="rect">
            <a:avLst/>
          </a:prstGeom>
          <a:noFill/>
          <a:ln>
            <a:noFill/>
          </a:ln>
          <a:extLst>
            <a:ext uri="{53640926-AAD7-44D8-BBD7-CCE9431645EC}">
              <a14:shadowObscured xmlns:a14="http://schemas.microsoft.com/office/drawing/2010/main"/>
            </a:ext>
          </a:extLst>
        </p:spPr>
      </p:pic>
      <p:pic>
        <p:nvPicPr>
          <p:cNvPr id="7" name="Image 6" descr="C:\Users\André\AppData\Local\Microsoft\Windows\INetCache\Content.Word\Capture d’écran (79).png">
            <a:extLst>
              <a:ext uri="{FF2B5EF4-FFF2-40B4-BE49-F238E27FC236}">
                <a16:creationId xmlns:a16="http://schemas.microsoft.com/office/drawing/2014/main" id="{3AACEAA4-FF2B-4DAF-BBB6-CE252673694A}"/>
              </a:ext>
            </a:extLst>
          </p:cNvPr>
          <p:cNvPicPr/>
          <p:nvPr/>
        </p:nvPicPr>
        <p:blipFill rotWithShape="1">
          <a:blip r:embed="rId4">
            <a:extLst>
              <a:ext uri="{28A0092B-C50C-407E-A947-70E740481C1C}">
                <a14:useLocalDpi xmlns:a14="http://schemas.microsoft.com/office/drawing/2010/main" val="0"/>
              </a:ext>
            </a:extLst>
          </a:blip>
          <a:srcRect l="57429" t="19806" r="30398" b="51849"/>
          <a:stretch/>
        </p:blipFill>
        <p:spPr bwMode="auto">
          <a:xfrm>
            <a:off x="7162800" y="1397317"/>
            <a:ext cx="2943226" cy="4382452"/>
          </a:xfrm>
          <a:prstGeom prst="rect">
            <a:avLst/>
          </a:prstGeom>
          <a:noFill/>
          <a:ln>
            <a:noFill/>
          </a:ln>
          <a:extLst>
            <a:ext uri="{53640926-AAD7-44D8-BBD7-CCE9431645EC}">
              <a14:shadowObscured xmlns:a14="http://schemas.microsoft.com/office/drawing/2010/main"/>
            </a:ext>
          </a:extLst>
        </p:spPr>
      </p:pic>
      <p:pic>
        <p:nvPicPr>
          <p:cNvPr id="2" name="Média en ligne 1">
            <a:hlinkClick r:id="" action="ppaction://media"/>
            <a:extLst>
              <a:ext uri="{FF2B5EF4-FFF2-40B4-BE49-F238E27FC236}">
                <a16:creationId xmlns:a16="http://schemas.microsoft.com/office/drawing/2014/main" id="{F5F7B940-0E09-4E42-956E-0DCE2B621843}"/>
              </a:ext>
            </a:extLst>
          </p:cNvPr>
          <p:cNvPicPr>
            <a:picLocks noRot="1" noChangeAspect="1"/>
          </p:cNvPicPr>
          <p:nvPr>
            <a:videoFile r:link="rId1"/>
          </p:nvPr>
        </p:nvPicPr>
        <p:blipFill>
          <a:blip r:embed="rId5"/>
          <a:stretch>
            <a:fillRect/>
          </a:stretch>
        </p:blipFill>
        <p:spPr>
          <a:xfrm>
            <a:off x="7415213" y="3748595"/>
            <a:ext cx="2438400" cy="1828800"/>
          </a:xfrm>
          <a:prstGeom prst="rect">
            <a:avLst/>
          </a:prstGeom>
        </p:spPr>
      </p:pic>
    </p:spTree>
    <p:extLst>
      <p:ext uri="{BB962C8B-B14F-4D97-AF65-F5344CB8AC3E}">
        <p14:creationId xmlns:p14="http://schemas.microsoft.com/office/powerpoint/2010/main" val="5877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A0041-0490-4688-AEE8-2330CDDE46DD}"/>
              </a:ext>
            </a:extLst>
          </p:cNvPr>
          <p:cNvSpPr>
            <a:spLocks noGrp="1"/>
          </p:cNvSpPr>
          <p:nvPr>
            <p:ph type="title"/>
          </p:nvPr>
        </p:nvSpPr>
        <p:spPr>
          <a:xfrm>
            <a:off x="838200" y="365126"/>
            <a:ext cx="10515600" cy="522642"/>
          </a:xfrm>
        </p:spPr>
        <p:txBody>
          <a:bodyPr>
            <a:normAutofit/>
          </a:bodyPr>
          <a:lstStyle/>
          <a:p>
            <a:r>
              <a:rPr lang="fr-FR" sz="2400" b="1" dirty="0">
                <a:solidFill>
                  <a:srgbClr val="0070C0"/>
                </a:solidFill>
              </a:rPr>
              <a:t>Quelques liens utiles :</a:t>
            </a:r>
          </a:p>
        </p:txBody>
      </p:sp>
      <p:sp>
        <p:nvSpPr>
          <p:cNvPr id="3" name="Espace réservé du contenu 2">
            <a:extLst>
              <a:ext uri="{FF2B5EF4-FFF2-40B4-BE49-F238E27FC236}">
                <a16:creationId xmlns:a16="http://schemas.microsoft.com/office/drawing/2014/main" id="{91BBD266-E457-4917-ADA3-9D89F0A4D561}"/>
              </a:ext>
            </a:extLst>
          </p:cNvPr>
          <p:cNvSpPr>
            <a:spLocks noGrp="1"/>
          </p:cNvSpPr>
          <p:nvPr>
            <p:ph idx="1"/>
          </p:nvPr>
        </p:nvSpPr>
        <p:spPr>
          <a:xfrm>
            <a:off x="838200" y="1137751"/>
            <a:ext cx="10515600" cy="5443919"/>
          </a:xfrm>
        </p:spPr>
        <p:txBody>
          <a:bodyPr>
            <a:normAutofit fontScale="85000" lnSpcReduction="20000"/>
          </a:bodyPr>
          <a:lstStyle/>
          <a:p>
            <a:r>
              <a:rPr lang="fr-FR" sz="1800" dirty="0"/>
              <a:t>Un exemple d’application de la méthode d’exhaustion :</a:t>
            </a:r>
          </a:p>
          <a:p>
            <a:pPr marL="0" indent="0">
              <a:buNone/>
            </a:pPr>
            <a:r>
              <a:rPr lang="fr-FR" sz="1800" dirty="0"/>
              <a:t>	</a:t>
            </a:r>
            <a:r>
              <a:rPr lang="fr-FR" sz="1800" i="1" dirty="0">
                <a:solidFill>
                  <a:srgbClr val="0070C0"/>
                </a:solidFill>
                <a:hlinkClick r:id="rId2"/>
              </a:rPr>
              <a:t>http://serge.mehl.free.fr/anx/exhaustion.html</a:t>
            </a:r>
            <a:endParaRPr lang="fr-FR" sz="1800" i="1" dirty="0">
              <a:solidFill>
                <a:srgbClr val="0070C0"/>
              </a:solidFill>
            </a:endParaRPr>
          </a:p>
          <a:p>
            <a:r>
              <a:rPr lang="fr-FR" sz="1800" dirty="0"/>
              <a:t>L’article de Jean Brette :</a:t>
            </a:r>
          </a:p>
          <a:p>
            <a:pPr marL="0" indent="0">
              <a:buNone/>
            </a:pPr>
            <a:r>
              <a:rPr lang="fr-FR" sz="1800" dirty="0"/>
              <a:t>	</a:t>
            </a:r>
            <a:r>
              <a:rPr lang="fr-FR" sz="1800" i="1" dirty="0">
                <a:solidFill>
                  <a:srgbClr val="0070C0"/>
                </a:solidFill>
                <a:hlinkClick r:id="rId3"/>
              </a:rPr>
              <a:t>http://images.math.cnrs.fr/Promenade-mathematique-en.html</a:t>
            </a:r>
            <a:endParaRPr lang="fr-FR" sz="1800" i="1" dirty="0">
              <a:solidFill>
                <a:srgbClr val="0070C0"/>
              </a:solidFill>
            </a:endParaRPr>
          </a:p>
          <a:p>
            <a:r>
              <a:rPr lang="fr-FR" sz="1800" dirty="0"/>
              <a:t>La vidéo sur Pi, au palais de la découverte, par de Jean Brette :</a:t>
            </a:r>
            <a:endParaRPr lang="fr-FR" sz="1400" dirty="0"/>
          </a:p>
          <a:p>
            <a:pPr marL="457200" lvl="1" indent="0">
              <a:buNone/>
            </a:pPr>
            <a:r>
              <a:rPr lang="fr-FR" sz="1800" dirty="0"/>
              <a:t>	</a:t>
            </a:r>
            <a:r>
              <a:rPr lang="fr-FR" sz="1800" i="1" dirty="0">
                <a:solidFill>
                  <a:srgbClr val="0070C0"/>
                </a:solidFill>
                <a:hlinkClick r:id="rId4"/>
              </a:rPr>
              <a:t>http://mathix.org/linux/archives/1289</a:t>
            </a:r>
            <a:endParaRPr lang="fr-FR" dirty="0"/>
          </a:p>
          <a:p>
            <a:r>
              <a:rPr lang="fr-FR" sz="1800" dirty="0"/>
              <a:t>Archimède, aux origines du calcul intégral, Exposition de l’IREM d’Aix-Marseille : </a:t>
            </a:r>
          </a:p>
          <a:p>
            <a:pPr marL="0" indent="0">
              <a:buNone/>
            </a:pPr>
            <a:r>
              <a:rPr lang="fr-FR" sz="1800" dirty="0"/>
              <a:t>	</a:t>
            </a:r>
            <a:r>
              <a:rPr lang="fr-FR" sz="2400" dirty="0">
                <a:latin typeface="AR BERKLEY" panose="02000000000000000000" pitchFamily="2" charset="0"/>
              </a:rPr>
              <a:t>Regards sur les mathématiques, itinéraires méditerranéens</a:t>
            </a:r>
            <a:r>
              <a:rPr lang="fr-FR" sz="1800" dirty="0"/>
              <a:t>.</a:t>
            </a:r>
          </a:p>
          <a:p>
            <a:pPr marL="457200" lvl="1" indent="0">
              <a:buNone/>
            </a:pPr>
            <a:r>
              <a:rPr lang="fr-FR" sz="1400" i="1" dirty="0">
                <a:solidFill>
                  <a:schemeClr val="accent5"/>
                </a:solidFill>
              </a:rPr>
              <a:t>	</a:t>
            </a:r>
            <a:r>
              <a:rPr lang="fr-FR" sz="1800" i="1" dirty="0">
                <a:solidFill>
                  <a:schemeClr val="accent5"/>
                </a:solidFill>
                <a:hlinkClick r:id="rId5"/>
              </a:rPr>
              <a:t>http://www.irem.univ-mrs.fr/expo2013/tele.html</a:t>
            </a:r>
            <a:endParaRPr lang="fr-FR" sz="1800" i="1" dirty="0">
              <a:solidFill>
                <a:schemeClr val="accent5"/>
              </a:solidFill>
            </a:endParaRP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Christine Proust : </a:t>
            </a:r>
            <a:r>
              <a:rPr lang="fr-FR" sz="1800" dirty="0">
                <a:latin typeface="Calibri" panose="020F0502020204030204" pitchFamily="34" charset="0"/>
                <a:ea typeface="Calibri" panose="020F0502020204030204" pitchFamily="34" charset="0"/>
                <a:cs typeface="Times New Roman" panose="02020603050405020304" pitchFamily="18" charset="0"/>
              </a:rPr>
              <a:t>Du calcul flottant en Mésopotamie</a:t>
            </a:r>
            <a:endParaRPr lang="fr-FR" sz="1400" dirty="0"/>
          </a:p>
          <a:p>
            <a:pPr marL="457200" lvl="1" indent="0">
              <a:buNone/>
            </a:pPr>
            <a:r>
              <a:rPr lang="fr-FR" sz="1800" dirty="0"/>
              <a:t>	</a:t>
            </a:r>
            <a:r>
              <a:rPr lang="fr-FR" sz="1800" i="1" dirty="0"/>
              <a:t> https://hal.archives-ouvertes.fr/hal-01139616/document</a:t>
            </a:r>
            <a:endParaRPr lang="fr-FR" sz="1800" i="1" dirty="0">
              <a:solidFill>
                <a:schemeClr val="accent5"/>
              </a:solidFill>
            </a:endParaRP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Sur les numérations </a:t>
            </a:r>
            <a:r>
              <a:rPr lang="fr-FR" sz="2000" dirty="0" err="1">
                <a:latin typeface="Calibri" panose="020F0502020204030204" pitchFamily="34" charset="0"/>
                <a:ea typeface="Calibri" panose="020F0502020204030204" pitchFamily="34" charset="0"/>
                <a:cs typeface="Times New Roman" panose="02020603050405020304" pitchFamily="18" charset="0"/>
              </a:rPr>
              <a:t>m@ths-et-tiques</a:t>
            </a:r>
            <a:r>
              <a:rPr lang="fr-FR" sz="20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fr-FR" sz="1400" dirty="0"/>
              <a:t>	</a:t>
            </a:r>
            <a:r>
              <a:rPr lang="fr-FR" sz="1800" i="1" u="sng" dirty="0">
                <a:solidFill>
                  <a:schemeClr val="accent5"/>
                </a:solidFill>
                <a:hlinkClick r:id="rId6"/>
              </a:rPr>
              <a:t>http://www.maths-et-tiques.fr/index.php/histoire-des-maths/nombres/histoire-des-nombres#signet2</a:t>
            </a:r>
            <a:endParaRPr lang="fr-FR" sz="1800" i="1" u="sng" dirty="0">
              <a:solidFill>
                <a:schemeClr val="accent5"/>
              </a:solidFill>
            </a:endParaRPr>
          </a:p>
          <a:p>
            <a:pPr marL="457200" lvl="1" indent="0">
              <a:buNone/>
            </a:pPr>
            <a:endParaRPr lang="fr-FR" sz="1800" i="1" dirty="0">
              <a:solidFill>
                <a:schemeClr val="accent5"/>
              </a:solidFill>
            </a:endParaRP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Benoit </a:t>
            </a:r>
            <a:r>
              <a:rPr lang="fr-FR" sz="2000" dirty="0" err="1">
                <a:latin typeface="Calibri" panose="020F0502020204030204" pitchFamily="34" charset="0"/>
                <a:ea typeface="Calibri" panose="020F0502020204030204" pitchFamily="34" charset="0"/>
                <a:cs typeface="Times New Roman" panose="02020603050405020304" pitchFamily="18" charset="0"/>
              </a:rPr>
              <a:t>Rittaud</a:t>
            </a:r>
            <a:r>
              <a:rPr lang="fr-FR" sz="2000" dirty="0">
                <a:latin typeface="Calibri" panose="020F0502020204030204" pitchFamily="34" charset="0"/>
                <a:ea typeface="Calibri" panose="020F0502020204030204" pitchFamily="34" charset="0"/>
                <a:cs typeface="Times New Roman" panose="02020603050405020304" pitchFamily="18" charset="0"/>
              </a:rPr>
              <a:t> : la plus belle formule des mathématiques :</a:t>
            </a:r>
          </a:p>
          <a:p>
            <a:pPr marL="0" indent="0">
              <a:lnSpc>
                <a:spcPct val="107000"/>
              </a:lnSpc>
              <a:spcAft>
                <a:spcPts val="800"/>
              </a:spcAft>
              <a:buNone/>
            </a:pP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000" i="1" u="sng" dirty="0">
                <a:solidFill>
                  <a:schemeClr val="accent5"/>
                </a:solidFill>
                <a:ea typeface="Calibri" panose="020F0502020204030204" pitchFamily="34" charset="0"/>
                <a:cs typeface="Times New Roman" panose="02020603050405020304" pitchFamily="18" charset="0"/>
              </a:rPr>
              <a:t>https://www.youtube.com/watch?v=icij8EjisiM</a:t>
            </a:r>
          </a:p>
          <a:p>
            <a:pPr marL="0" indent="0">
              <a:lnSpc>
                <a:spcPct val="107000"/>
              </a:lnSpc>
              <a:spcAft>
                <a:spcPts val="800"/>
              </a:spcAft>
              <a:buNone/>
            </a:pPr>
            <a:endParaRPr lang="fr-FR" sz="2000" i="1" u="sng" dirty="0">
              <a:solidFill>
                <a:schemeClr val="accent5"/>
              </a:solidFill>
            </a:endParaRPr>
          </a:p>
          <a:p>
            <a:pPr marL="457200" lvl="1" indent="0">
              <a:buNone/>
            </a:pPr>
            <a:endParaRPr lang="fr-FR" sz="1800" i="1" u="sng" dirty="0"/>
          </a:p>
          <a:p>
            <a:pPr marL="457200" lvl="1" indent="0">
              <a:buNone/>
            </a:pPr>
            <a:endParaRPr lang="fr-FR" sz="1800" i="1" dirty="0">
              <a:solidFill>
                <a:schemeClr val="accent5"/>
              </a:solidFill>
            </a:endParaRPr>
          </a:p>
          <a:p>
            <a:pPr lvl="1"/>
            <a:endParaRPr lang="fr-FR" sz="1800" i="1" dirty="0">
              <a:solidFill>
                <a:schemeClr val="accent5"/>
              </a:solidFill>
            </a:endParaRPr>
          </a:p>
          <a:p>
            <a:pPr marL="457200" lvl="1" indent="0">
              <a:buNone/>
            </a:pPr>
            <a:endParaRPr lang="fr-FR" sz="1800" i="1" dirty="0">
              <a:solidFill>
                <a:schemeClr val="accent5"/>
              </a:solidFill>
            </a:endParaRPr>
          </a:p>
          <a:p>
            <a:pPr marL="457200" lvl="1" indent="0">
              <a:buNone/>
            </a:pPr>
            <a:endParaRPr lang="fr-FR" sz="1800" i="1" dirty="0">
              <a:solidFill>
                <a:schemeClr val="accent5"/>
              </a:solidFill>
            </a:endParaRPr>
          </a:p>
          <a:p>
            <a:endParaRPr lang="fr-FR" sz="1800" dirty="0"/>
          </a:p>
        </p:txBody>
      </p:sp>
    </p:spTree>
    <p:extLst>
      <p:ext uri="{BB962C8B-B14F-4D97-AF65-F5344CB8AC3E}">
        <p14:creationId xmlns:p14="http://schemas.microsoft.com/office/powerpoint/2010/main" val="3393260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B5F65-A557-421C-A536-4883FD9942B5}"/>
              </a:ext>
            </a:extLst>
          </p:cNvPr>
          <p:cNvSpPr>
            <a:spLocks noGrp="1"/>
          </p:cNvSpPr>
          <p:nvPr>
            <p:ph type="title"/>
          </p:nvPr>
        </p:nvSpPr>
        <p:spPr>
          <a:xfrm>
            <a:off x="838200" y="365126"/>
            <a:ext cx="10515600" cy="638052"/>
          </a:xfrm>
        </p:spPr>
        <p:txBody>
          <a:bodyPr>
            <a:normAutofit/>
          </a:bodyPr>
          <a:lstStyle/>
          <a:p>
            <a:r>
              <a:rPr lang="fr-FR" sz="2400" dirty="0">
                <a:solidFill>
                  <a:schemeClr val="accent5"/>
                </a:solidFill>
                <a:latin typeface="+mn-lt"/>
              </a:rPr>
              <a:t>La démonstration de Lambert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4944E30-7755-403D-911D-9BAAA83D8F60}"/>
                  </a:ext>
                </a:extLst>
              </p:cNvPr>
              <p:cNvSpPr/>
              <p:nvPr/>
            </p:nvSpPr>
            <p:spPr>
              <a:xfrm>
                <a:off x="5983929" y="480906"/>
                <a:ext cx="5947660" cy="1337867"/>
              </a:xfrm>
              <a:prstGeom prst="rect">
                <a:avLst/>
              </a:prstGeom>
            </p:spPr>
            <p:txBody>
              <a:bodyPr wrap="square">
                <a:spAutoFit/>
              </a:bodyPr>
              <a:lstStyle/>
              <a:p>
                <a:r>
                  <a:rPr lang="fr-FR" dirty="0"/>
                  <a:t>Lambert utilise un développement en fraction continue pour montrer que :</a:t>
                </a:r>
              </a:p>
              <a:p>
                <a:r>
                  <a:rPr lang="fr-FR" i="1" dirty="0"/>
                  <a:t>si </a:t>
                </a:r>
                <a14:m>
                  <m:oMath xmlns:m="http://schemas.openxmlformats.org/officeDocument/2006/math">
                    <m:r>
                      <a:rPr lang="fr-FR" b="0" i="1" smtClean="0">
                        <a:latin typeface="Cambria Math" panose="02040503050406030204" pitchFamily="18" charset="0"/>
                      </a:rPr>
                      <m:t>𝑥</m:t>
                    </m:r>
                  </m:oMath>
                </a14:m>
                <a:r>
                  <a:rPr lang="fr-FR" i="1" dirty="0"/>
                  <a:t> est un rationnel non nul, alors </a:t>
                </a:r>
                <a14:m>
                  <m:oMath xmlns:m="http://schemas.openxmlformats.org/officeDocument/2006/math">
                    <m:r>
                      <a:rPr lang="fr-FR" b="0" i="1" smtClean="0">
                        <a:latin typeface="Cambria Math" panose="02040503050406030204" pitchFamily="18" charset="0"/>
                      </a:rPr>
                      <m:t>𝑡𝑎𝑛</m:t>
                    </m:r>
                    <m:r>
                      <a:rPr lang="fr-FR" b="0" i="1" smtClean="0">
                        <a:latin typeface="Cambria Math" panose="02040503050406030204" pitchFamily="18" charset="0"/>
                      </a:rPr>
                      <m:t>(</m:t>
                    </m:r>
                    <m:r>
                      <a:rPr lang="fr-FR" i="1">
                        <a:latin typeface="Cambria Math" panose="02040503050406030204" pitchFamily="18" charset="0"/>
                      </a:rPr>
                      <m:t>𝑥</m:t>
                    </m:r>
                    <m:r>
                      <a:rPr lang="fr-FR" b="0" i="1" smtClean="0">
                        <a:latin typeface="Cambria Math" panose="02040503050406030204" pitchFamily="18" charset="0"/>
                      </a:rPr>
                      <m:t>)</m:t>
                    </m:r>
                  </m:oMath>
                </a14:m>
                <a:r>
                  <a:rPr lang="fr-FR" i="1" dirty="0"/>
                  <a:t> est irrationnel.</a:t>
                </a:r>
                <a:br>
                  <a:rPr lang="fr-FR" i="1" dirty="0"/>
                </a:br>
                <a:r>
                  <a:rPr lang="fr-FR" dirty="0"/>
                  <a:t>C</a:t>
                </a:r>
                <a14:m>
                  <m:oMath xmlns:m="http://schemas.openxmlformats.org/officeDocument/2006/math">
                    <m:r>
                      <m:rPr>
                        <m:sty m:val="p"/>
                      </m:rPr>
                      <a:rPr lang="fr-FR">
                        <a:latin typeface="Cambria Math" panose="02040503050406030204" pitchFamily="18" charset="0"/>
                      </a:rPr>
                      <m:t>omme</m:t>
                    </m:r>
                    <m:r>
                      <a:rPr lang="fr-FR">
                        <a:latin typeface="Cambria Math" panose="02040503050406030204" pitchFamily="18" charset="0"/>
                      </a:rPr>
                      <m:t>  </m:t>
                    </m:r>
                    <m:r>
                      <a:rPr lang="fr-FR" i="1">
                        <a:latin typeface="Cambria Math" panose="02040503050406030204" pitchFamily="18" charset="0"/>
                      </a:rPr>
                      <m:t>𝑡𝑎𝑛</m:t>
                    </m:r>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ea typeface="Cambria Math" panose="02040503050406030204" pitchFamily="18" charset="0"/>
                              </a:rPr>
                              <m:t>𝜋</m:t>
                            </m:r>
                          </m:num>
                          <m:den>
                            <m:r>
                              <a:rPr lang="fr-FR" i="1">
                                <a:latin typeface="Cambria Math" panose="02040503050406030204" pitchFamily="18" charset="0"/>
                              </a:rPr>
                              <m:t>4</m:t>
                            </m:r>
                          </m:den>
                        </m:f>
                      </m:e>
                    </m:d>
                    <m:r>
                      <a:rPr lang="fr-FR" i="1">
                        <a:latin typeface="Cambria Math" panose="02040503050406030204" pitchFamily="18" charset="0"/>
                      </a:rPr>
                      <m:t>=1</m:t>
                    </m:r>
                    <m:r>
                      <a:rPr lang="fr-FR" b="0" i="0" smtClean="0">
                        <a:latin typeface="Cambria Math" panose="02040503050406030204" pitchFamily="18" charset="0"/>
                      </a:rPr>
                      <m:t> , </m:t>
                    </m:r>
                    <m:r>
                      <m:rPr>
                        <m:sty m:val="p"/>
                      </m:rPr>
                      <a:rPr lang="fr-FR" b="0" i="0" smtClean="0">
                        <a:latin typeface="Cambria Math" panose="02040503050406030204" pitchFamily="18" charset="0"/>
                      </a:rPr>
                      <m:t>i</m:t>
                    </m:r>
                  </m:oMath>
                </a14:m>
                <a:r>
                  <a:rPr lang="fr-FR" dirty="0"/>
                  <a:t>l en déduit que </a:t>
                </a:r>
                <a14:m>
                  <m:oMath xmlns:m="http://schemas.openxmlformats.org/officeDocument/2006/math">
                    <m:r>
                      <a:rPr lang="fr-FR" sz="2000" b="0" i="0" smtClean="0">
                        <a:latin typeface="Cambria Math" panose="02040503050406030204" pitchFamily="18" charset="0"/>
                      </a:rPr>
                      <m:t>  </m:t>
                    </m:r>
                    <m:f>
                      <m:fPr>
                        <m:ctrlPr>
                          <a:rPr lang="fr-FR" sz="2000" i="1" smtClean="0">
                            <a:latin typeface="Cambria Math" panose="02040503050406030204" pitchFamily="18" charset="0"/>
                          </a:rPr>
                        </m:ctrlPr>
                      </m:fPr>
                      <m:num>
                        <m:r>
                          <a:rPr lang="fr-FR" sz="2000" i="1" smtClean="0">
                            <a:latin typeface="Cambria Math" panose="02040503050406030204" pitchFamily="18" charset="0"/>
                            <a:ea typeface="Cambria Math" panose="02040503050406030204" pitchFamily="18" charset="0"/>
                          </a:rPr>
                          <m:t>𝜋</m:t>
                        </m:r>
                      </m:num>
                      <m:den>
                        <m:r>
                          <a:rPr lang="fr-FR" sz="2000" b="0" i="1" smtClean="0">
                            <a:latin typeface="Cambria Math" panose="02040503050406030204" pitchFamily="18" charset="0"/>
                          </a:rPr>
                          <m:t>4</m:t>
                        </m:r>
                      </m:den>
                    </m:f>
                  </m:oMath>
                </a14:m>
                <a:r>
                  <a:rPr lang="fr-FR" dirty="0"/>
                  <a:t>   est irrationnel.</a:t>
                </a:r>
              </a:p>
            </p:txBody>
          </p:sp>
        </mc:Choice>
        <mc:Fallback xmlns="">
          <p:sp>
            <p:nvSpPr>
              <p:cNvPr id="5" name="Rectangle 4">
                <a:extLst>
                  <a:ext uri="{FF2B5EF4-FFF2-40B4-BE49-F238E27FC236}">
                    <a16:creationId xmlns:a16="http://schemas.microsoft.com/office/drawing/2014/main" id="{F4944E30-7755-403D-911D-9BAAA83D8F60}"/>
                  </a:ext>
                </a:extLst>
              </p:cNvPr>
              <p:cNvSpPr>
                <a:spLocks noRot="1" noChangeAspect="1" noMove="1" noResize="1" noEditPoints="1" noAdjustHandles="1" noChangeArrowheads="1" noChangeShapeType="1" noTextEdit="1"/>
              </p:cNvSpPr>
              <p:nvPr/>
            </p:nvSpPr>
            <p:spPr>
              <a:xfrm>
                <a:off x="5983929" y="480906"/>
                <a:ext cx="5947660" cy="1337867"/>
              </a:xfrm>
              <a:prstGeom prst="rect">
                <a:avLst/>
              </a:prstGeom>
              <a:blipFill>
                <a:blip r:embed="rId2"/>
                <a:stretch>
                  <a:fillRect l="-923" t="-2740" b="-1826"/>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8451F819-224E-4E1A-8934-227AF39E50BE}"/>
              </a:ext>
            </a:extLst>
          </p:cNvPr>
          <p:cNvPicPr/>
          <p:nvPr/>
        </p:nvPicPr>
        <p:blipFill rotWithShape="1">
          <a:blip r:embed="rId3">
            <a:extLst>
              <a:ext uri="{28A0092B-C50C-407E-A947-70E740481C1C}">
                <a14:useLocalDpi xmlns:a14="http://schemas.microsoft.com/office/drawing/2010/main" val="0"/>
              </a:ext>
            </a:extLst>
          </a:blip>
          <a:srcRect l="63889" t="18813" r="8068" b="27807"/>
          <a:stretch/>
        </p:blipFill>
        <p:spPr bwMode="auto">
          <a:xfrm>
            <a:off x="625951" y="981978"/>
            <a:ext cx="5179339" cy="5510896"/>
          </a:xfrm>
          <a:prstGeom prst="rect">
            <a:avLst/>
          </a:prstGeom>
          <a:noFill/>
          <a:ln>
            <a:noFill/>
          </a:ln>
          <a:extLst>
            <a:ext uri="{53640926-AAD7-44D8-BBD7-CCE9431645EC}">
              <a14:shadowObscured xmlns:a14="http://schemas.microsoft.com/office/drawing/2010/main"/>
            </a:ext>
          </a:extLst>
        </p:spPr>
      </p:pic>
      <p:pic>
        <p:nvPicPr>
          <p:cNvPr id="9" name="Espace réservé du contenu 8">
            <a:extLst>
              <a:ext uri="{FF2B5EF4-FFF2-40B4-BE49-F238E27FC236}">
                <a16:creationId xmlns:a16="http://schemas.microsoft.com/office/drawing/2014/main" id="{F579567A-4F39-459C-B543-6F2CC3E670CB}"/>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61933" t="33198" r="5528" b="50533"/>
          <a:stretch/>
        </p:blipFill>
        <p:spPr bwMode="auto">
          <a:xfrm>
            <a:off x="6386712" y="3812716"/>
            <a:ext cx="5808921" cy="1505121"/>
          </a:xfrm>
          <a:prstGeom prst="rect">
            <a:avLst/>
          </a:prstGeom>
          <a:noFill/>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EB517450-5742-46A7-8774-6ACCC500EF5D}"/>
              </a:ext>
            </a:extLst>
          </p:cNvPr>
          <p:cNvPicPr/>
          <p:nvPr/>
        </p:nvPicPr>
        <p:blipFill rotWithShape="1">
          <a:blip r:embed="rId5" cstate="print">
            <a:extLst>
              <a:ext uri="{28A0092B-C50C-407E-A947-70E740481C1C}">
                <a14:useLocalDpi xmlns:a14="http://schemas.microsoft.com/office/drawing/2010/main" val="0"/>
              </a:ext>
            </a:extLst>
          </a:blip>
          <a:srcRect l="60715" t="26386" r="6084" b="66342"/>
          <a:stretch/>
        </p:blipFill>
        <p:spPr bwMode="auto">
          <a:xfrm>
            <a:off x="5951375" y="2451851"/>
            <a:ext cx="5402425" cy="727787"/>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6">
            <p14:nvContentPartPr>
              <p14:cNvPr id="11" name="Encre 10">
                <a:extLst>
                  <a:ext uri="{FF2B5EF4-FFF2-40B4-BE49-F238E27FC236}">
                    <a16:creationId xmlns:a16="http://schemas.microsoft.com/office/drawing/2014/main" id="{918006A9-C9C4-448F-AB3A-C2CABE6465E8}"/>
                  </a:ext>
                </a:extLst>
              </p14:cNvPr>
              <p14:cNvContentPartPr/>
              <p14:nvPr/>
            </p14:nvContentPartPr>
            <p14:xfrm>
              <a:off x="8637753" y="2590350"/>
              <a:ext cx="2366280" cy="73440"/>
            </p14:xfrm>
          </p:contentPart>
        </mc:Choice>
        <mc:Fallback xmlns="">
          <p:pic>
            <p:nvPicPr>
              <p:cNvPr id="11" name="Encre 10">
                <a:extLst>
                  <a:ext uri="{FF2B5EF4-FFF2-40B4-BE49-F238E27FC236}">
                    <a16:creationId xmlns:a16="http://schemas.microsoft.com/office/drawing/2014/main" id="{918006A9-C9C4-448F-AB3A-C2CABE6465E8}"/>
                  </a:ext>
                </a:extLst>
              </p:cNvPr>
              <p:cNvPicPr/>
              <p:nvPr/>
            </p:nvPicPr>
            <p:blipFill>
              <a:blip r:embed="rId7"/>
              <a:stretch>
                <a:fillRect/>
              </a:stretch>
            </p:blipFill>
            <p:spPr>
              <a:xfrm>
                <a:off x="8584113" y="2482710"/>
                <a:ext cx="247392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CC742309-EDF2-4BB8-8351-43A93ECEF81B}"/>
                  </a:ext>
                </a:extLst>
              </p14:cNvPr>
              <p14:cNvContentPartPr/>
              <p14:nvPr/>
            </p14:nvContentPartPr>
            <p14:xfrm>
              <a:off x="6240873" y="2830470"/>
              <a:ext cx="1580400" cy="47520"/>
            </p14:xfrm>
          </p:contentPart>
        </mc:Choice>
        <mc:Fallback xmlns="">
          <p:pic>
            <p:nvPicPr>
              <p:cNvPr id="12" name="Encre 11">
                <a:extLst>
                  <a:ext uri="{FF2B5EF4-FFF2-40B4-BE49-F238E27FC236}">
                    <a16:creationId xmlns:a16="http://schemas.microsoft.com/office/drawing/2014/main" id="{CC742309-EDF2-4BB8-8351-43A93ECEF81B}"/>
                  </a:ext>
                </a:extLst>
              </p:cNvPr>
              <p:cNvPicPr/>
              <p:nvPr/>
            </p:nvPicPr>
            <p:blipFill>
              <a:blip r:embed="rId9"/>
              <a:stretch>
                <a:fillRect/>
              </a:stretch>
            </p:blipFill>
            <p:spPr>
              <a:xfrm>
                <a:off x="6186873" y="2722830"/>
                <a:ext cx="16880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Encre 12">
                <a:extLst>
                  <a:ext uri="{FF2B5EF4-FFF2-40B4-BE49-F238E27FC236}">
                    <a16:creationId xmlns:a16="http://schemas.microsoft.com/office/drawing/2014/main" id="{75FE1011-B031-4BDA-B7D5-A701BB5C866A}"/>
                  </a:ext>
                </a:extLst>
              </p14:cNvPr>
              <p14:cNvContentPartPr/>
              <p14:nvPr/>
            </p14:nvContentPartPr>
            <p14:xfrm>
              <a:off x="9588873" y="2819726"/>
              <a:ext cx="1432080" cy="92160"/>
            </p14:xfrm>
          </p:contentPart>
        </mc:Choice>
        <mc:Fallback xmlns="">
          <p:pic>
            <p:nvPicPr>
              <p:cNvPr id="13" name="Encre 12">
                <a:extLst>
                  <a:ext uri="{FF2B5EF4-FFF2-40B4-BE49-F238E27FC236}">
                    <a16:creationId xmlns:a16="http://schemas.microsoft.com/office/drawing/2014/main" id="{75FE1011-B031-4BDA-B7D5-A701BB5C866A}"/>
                  </a:ext>
                </a:extLst>
              </p:cNvPr>
              <p:cNvPicPr/>
              <p:nvPr/>
            </p:nvPicPr>
            <p:blipFill>
              <a:blip r:embed="rId11"/>
              <a:stretch>
                <a:fillRect/>
              </a:stretch>
            </p:blipFill>
            <p:spPr>
              <a:xfrm>
                <a:off x="9534873" y="2711726"/>
                <a:ext cx="153972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Encre 13">
                <a:extLst>
                  <a:ext uri="{FF2B5EF4-FFF2-40B4-BE49-F238E27FC236}">
                    <a16:creationId xmlns:a16="http://schemas.microsoft.com/office/drawing/2014/main" id="{241A623C-9167-4443-BDF7-02A54BD0B3D6}"/>
                  </a:ext>
                </a:extLst>
              </p14:cNvPr>
              <p14:cNvContentPartPr/>
              <p14:nvPr/>
            </p14:nvContentPartPr>
            <p14:xfrm>
              <a:off x="6258513" y="3008310"/>
              <a:ext cx="3330360" cy="72360"/>
            </p14:xfrm>
          </p:contentPart>
        </mc:Choice>
        <mc:Fallback xmlns="">
          <p:pic>
            <p:nvPicPr>
              <p:cNvPr id="14" name="Encre 13">
                <a:extLst>
                  <a:ext uri="{FF2B5EF4-FFF2-40B4-BE49-F238E27FC236}">
                    <a16:creationId xmlns:a16="http://schemas.microsoft.com/office/drawing/2014/main" id="{241A623C-9167-4443-BDF7-02A54BD0B3D6}"/>
                  </a:ext>
                </a:extLst>
              </p:cNvPr>
              <p:cNvPicPr/>
              <p:nvPr/>
            </p:nvPicPr>
            <p:blipFill>
              <a:blip r:embed="rId13"/>
              <a:stretch>
                <a:fillRect/>
              </a:stretch>
            </p:blipFill>
            <p:spPr>
              <a:xfrm>
                <a:off x="6204873" y="2900670"/>
                <a:ext cx="3438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 name="Encre 2">
                <a:extLst>
                  <a:ext uri="{FF2B5EF4-FFF2-40B4-BE49-F238E27FC236}">
                    <a16:creationId xmlns:a16="http://schemas.microsoft.com/office/drawing/2014/main" id="{FC443222-3A2D-41A3-AA44-2FFF0CC8167E}"/>
                  </a:ext>
                </a:extLst>
              </p14:cNvPr>
              <p14:cNvContentPartPr/>
              <p14:nvPr/>
            </p14:nvContentPartPr>
            <p14:xfrm>
              <a:off x="4518633" y="3479075"/>
              <a:ext cx="922680" cy="54720"/>
            </p14:xfrm>
          </p:contentPart>
        </mc:Choice>
        <mc:Fallback xmlns="">
          <p:pic>
            <p:nvPicPr>
              <p:cNvPr id="3" name="Encre 2">
                <a:extLst>
                  <a:ext uri="{FF2B5EF4-FFF2-40B4-BE49-F238E27FC236}">
                    <a16:creationId xmlns:a16="http://schemas.microsoft.com/office/drawing/2014/main" id="{FC443222-3A2D-41A3-AA44-2FFF0CC8167E}"/>
                  </a:ext>
                </a:extLst>
              </p:cNvPr>
              <p:cNvPicPr/>
              <p:nvPr/>
            </p:nvPicPr>
            <p:blipFill>
              <a:blip r:embed="rId15"/>
              <a:stretch>
                <a:fillRect/>
              </a:stretch>
            </p:blipFill>
            <p:spPr>
              <a:xfrm>
                <a:off x="4464633" y="3371435"/>
                <a:ext cx="10303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 name="Encre 3">
                <a:extLst>
                  <a:ext uri="{FF2B5EF4-FFF2-40B4-BE49-F238E27FC236}">
                    <a16:creationId xmlns:a16="http://schemas.microsoft.com/office/drawing/2014/main" id="{93C158BF-ADD0-43B7-B349-C8102329A1A6}"/>
                  </a:ext>
                </a:extLst>
              </p14:cNvPr>
              <p14:cNvContentPartPr/>
              <p14:nvPr/>
            </p14:nvContentPartPr>
            <p14:xfrm>
              <a:off x="1065153" y="3603275"/>
              <a:ext cx="3650040" cy="108360"/>
            </p14:xfrm>
          </p:contentPart>
        </mc:Choice>
        <mc:Fallback xmlns="">
          <p:pic>
            <p:nvPicPr>
              <p:cNvPr id="4" name="Encre 3">
                <a:extLst>
                  <a:ext uri="{FF2B5EF4-FFF2-40B4-BE49-F238E27FC236}">
                    <a16:creationId xmlns:a16="http://schemas.microsoft.com/office/drawing/2014/main" id="{93C158BF-ADD0-43B7-B349-C8102329A1A6}"/>
                  </a:ext>
                </a:extLst>
              </p:cNvPr>
              <p:cNvPicPr/>
              <p:nvPr/>
            </p:nvPicPr>
            <p:blipFill>
              <a:blip r:embed="rId17"/>
              <a:stretch>
                <a:fillRect/>
              </a:stretch>
            </p:blipFill>
            <p:spPr>
              <a:xfrm>
                <a:off x="1011153" y="3495635"/>
                <a:ext cx="3757680" cy="324000"/>
              </a:xfrm>
              <a:prstGeom prst="rect">
                <a:avLst/>
              </a:prstGeom>
            </p:spPr>
          </p:pic>
        </mc:Fallback>
      </mc:AlternateContent>
    </p:spTree>
    <p:extLst>
      <p:ext uri="{BB962C8B-B14F-4D97-AF65-F5344CB8AC3E}">
        <p14:creationId xmlns:p14="http://schemas.microsoft.com/office/powerpoint/2010/main" val="38625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journal&#10;&#10;Description générée avec un niveau de confiance très élevé">
            <a:extLst>
              <a:ext uri="{FF2B5EF4-FFF2-40B4-BE49-F238E27FC236}">
                <a16:creationId xmlns:a16="http://schemas.microsoft.com/office/drawing/2014/main" id="{CE3EC01A-5B4E-43F6-8F4B-82FF2D5A7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274" y="425979"/>
            <a:ext cx="4977476" cy="6006042"/>
          </a:xfrm>
          <a:prstGeom prst="rect">
            <a:avLst/>
          </a:prstGeom>
        </p:spPr>
      </p:pic>
      <p:pic>
        <p:nvPicPr>
          <p:cNvPr id="5" name="Image 4" descr="Une image contenant texte, livre&#10;&#10;Description générée avec un niveau de confiance élevé">
            <a:extLst>
              <a:ext uri="{FF2B5EF4-FFF2-40B4-BE49-F238E27FC236}">
                <a16:creationId xmlns:a16="http://schemas.microsoft.com/office/drawing/2014/main" id="{3F053D5F-0D86-4748-84EB-31EFB432C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481" y="842154"/>
            <a:ext cx="1879969" cy="2284162"/>
          </a:xfrm>
          <a:prstGeom prst="rect">
            <a:avLst/>
          </a:prstGeom>
        </p:spPr>
      </p:pic>
      <p:sp>
        <p:nvSpPr>
          <p:cNvPr id="6" name="Rectangle 5">
            <a:extLst>
              <a:ext uri="{FF2B5EF4-FFF2-40B4-BE49-F238E27FC236}">
                <a16:creationId xmlns:a16="http://schemas.microsoft.com/office/drawing/2014/main" id="{77DBA173-5055-4D77-B541-92CFB49EA8F4}"/>
              </a:ext>
            </a:extLst>
          </p:cNvPr>
          <p:cNvSpPr/>
          <p:nvPr/>
        </p:nvSpPr>
        <p:spPr>
          <a:xfrm>
            <a:off x="866775" y="3215222"/>
            <a:ext cx="5600700" cy="3416320"/>
          </a:xfrm>
          <a:prstGeom prst="rect">
            <a:avLst/>
          </a:prstGeom>
        </p:spPr>
        <p:txBody>
          <a:bodyPr wrap="square">
            <a:spAutoFit/>
          </a:bodyPr>
          <a:lstStyle/>
          <a:p>
            <a:r>
              <a:rPr lang="fr-FR" dirty="0"/>
              <a:t>Le mathématicien néerlandais (né en Allemagne)</a:t>
            </a:r>
          </a:p>
          <a:p>
            <a:r>
              <a:rPr lang="fr-FR" dirty="0" err="1"/>
              <a:t>Ludolph</a:t>
            </a:r>
            <a:r>
              <a:rPr lang="fr-FR" dirty="0"/>
              <a:t> van </a:t>
            </a:r>
            <a:r>
              <a:rPr lang="fr-FR" dirty="0" err="1"/>
              <a:t>Ceulen</a:t>
            </a:r>
            <a:r>
              <a:rPr lang="fr-FR" dirty="0"/>
              <a:t> est né le </a:t>
            </a:r>
            <a:r>
              <a:rPr lang="fr-FR" b="1" dirty="0"/>
              <a:t>28 janvier</a:t>
            </a:r>
            <a:r>
              <a:rPr lang="fr-FR" dirty="0"/>
              <a:t> </a:t>
            </a:r>
            <a:r>
              <a:rPr lang="fr-FR" b="1" dirty="0"/>
              <a:t>1540</a:t>
            </a:r>
            <a:r>
              <a:rPr lang="fr-FR" dirty="0"/>
              <a:t> et décédé le </a:t>
            </a:r>
            <a:r>
              <a:rPr lang="fr-FR" b="1" dirty="0"/>
              <a:t>31 décembre 1610 à Leyde</a:t>
            </a:r>
            <a:r>
              <a:rPr lang="fr-FR" dirty="0"/>
              <a:t>.</a:t>
            </a:r>
            <a:br>
              <a:rPr lang="fr-FR" dirty="0"/>
            </a:br>
            <a:br>
              <a:rPr lang="fr-FR" dirty="0"/>
            </a:br>
            <a:r>
              <a:rPr lang="fr-FR" dirty="0"/>
              <a:t>Il a passé la majeure partie de sa vie à calculer les décimales du nombre Pi ; utilisant essentiellement les mêmes méthodes qu'Archimède ; il en avait trouvé 35.</a:t>
            </a:r>
            <a:br>
              <a:rPr lang="fr-FR" dirty="0"/>
            </a:br>
            <a:r>
              <a:rPr lang="fr-FR" dirty="0"/>
              <a:t>En Allemagne le nombre Pi est aussi appelé nombre de </a:t>
            </a:r>
            <a:r>
              <a:rPr lang="fr-FR" dirty="0" err="1"/>
              <a:t>Ludolph</a:t>
            </a:r>
            <a:r>
              <a:rPr lang="fr-FR" dirty="0"/>
              <a:t>.</a:t>
            </a:r>
            <a:br>
              <a:rPr lang="fr-FR" dirty="0"/>
            </a:br>
            <a:br>
              <a:rPr lang="fr-FR" dirty="0"/>
            </a:br>
            <a:r>
              <a:rPr lang="fr-FR" dirty="0"/>
              <a:t>A sa demande, plusieurs décimales du nombre Pi furent gravées sur sa tombe.</a:t>
            </a:r>
          </a:p>
        </p:txBody>
      </p:sp>
      <p:sp>
        <p:nvSpPr>
          <p:cNvPr id="7" name="Rectangle 6">
            <a:extLst>
              <a:ext uri="{FF2B5EF4-FFF2-40B4-BE49-F238E27FC236}">
                <a16:creationId xmlns:a16="http://schemas.microsoft.com/office/drawing/2014/main" id="{0678B4E6-6DC8-4856-8EC0-2A719F23506B}"/>
              </a:ext>
            </a:extLst>
          </p:cNvPr>
          <p:cNvSpPr/>
          <p:nvPr/>
        </p:nvSpPr>
        <p:spPr>
          <a:xfrm>
            <a:off x="866775" y="226458"/>
            <a:ext cx="4945756" cy="470000"/>
          </a:xfrm>
          <a:prstGeom prst="rect">
            <a:avLst/>
          </a:prstGeom>
        </p:spPr>
        <p:txBody>
          <a:bodyPr wrap="square">
            <a:spAutoFit/>
          </a:bodyPr>
          <a:lstStyle/>
          <a:p>
            <a:pPr>
              <a:lnSpc>
                <a:spcPct val="107000"/>
              </a:lnSpc>
              <a:spcAft>
                <a:spcPts val="800"/>
              </a:spcAft>
            </a:pPr>
            <a:r>
              <a:rPr lang="fr-FR" sz="2400"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Ludolph</a:t>
            </a:r>
            <a:r>
              <a:rPr lang="fr-FR" sz="2400" dirty="0">
                <a:solidFill>
                  <a:srgbClr val="4472C4"/>
                </a:solidFill>
                <a:latin typeface="Calibri" panose="020F0502020204030204" pitchFamily="34" charset="0"/>
                <a:ea typeface="Calibri" panose="020F0502020204030204" pitchFamily="34" charset="0"/>
                <a:cs typeface="Times New Roman" panose="02020603050405020304" pitchFamily="18" charset="0"/>
              </a:rPr>
              <a:t> van </a:t>
            </a:r>
            <a:r>
              <a:rPr lang="fr-FR" sz="2400"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Ceulen</a:t>
            </a:r>
            <a:r>
              <a:rPr lang="fr-FR" sz="2400" dirty="0">
                <a:solidFill>
                  <a:srgbClr val="4472C4"/>
                </a:solidFill>
                <a:latin typeface="Calibri" panose="020F0502020204030204" pitchFamily="34" charset="0"/>
                <a:ea typeface="Calibri" panose="020F0502020204030204" pitchFamily="34" charset="0"/>
                <a:cs typeface="Times New Roman" panose="02020603050405020304" pitchFamily="18" charset="0"/>
              </a:rPr>
              <a:t> (1540 ; 1610)</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38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B5F65-A557-421C-A536-4883FD9942B5}"/>
              </a:ext>
            </a:extLst>
          </p:cNvPr>
          <p:cNvSpPr>
            <a:spLocks noGrp="1"/>
          </p:cNvSpPr>
          <p:nvPr>
            <p:ph type="title"/>
          </p:nvPr>
        </p:nvSpPr>
        <p:spPr>
          <a:xfrm>
            <a:off x="578334" y="233998"/>
            <a:ext cx="10515600" cy="638052"/>
          </a:xfrm>
        </p:spPr>
        <p:txBody>
          <a:bodyPr>
            <a:normAutofit/>
          </a:bodyPr>
          <a:lstStyle/>
          <a:p>
            <a:r>
              <a:rPr lang="fr-FR" sz="2800" dirty="0">
                <a:solidFill>
                  <a:schemeClr val="accent5"/>
                </a:solidFill>
                <a:latin typeface="+mn-lt"/>
              </a:rPr>
              <a:t>Le texte d’Euler E63 :</a:t>
            </a:r>
          </a:p>
        </p:txBody>
      </p:sp>
      <p:pic>
        <p:nvPicPr>
          <p:cNvPr id="3" name="Image 2">
            <a:extLst>
              <a:ext uri="{FF2B5EF4-FFF2-40B4-BE49-F238E27FC236}">
                <a16:creationId xmlns:a16="http://schemas.microsoft.com/office/drawing/2014/main" id="{138F53FE-3891-4A55-B24A-70F7F92DDB48}"/>
              </a:ext>
            </a:extLst>
          </p:cNvPr>
          <p:cNvPicPr>
            <a:picLocks noChangeAspect="1"/>
          </p:cNvPicPr>
          <p:nvPr/>
        </p:nvPicPr>
        <p:blipFill>
          <a:blip r:embed="rId2"/>
          <a:stretch>
            <a:fillRect/>
          </a:stretch>
        </p:blipFill>
        <p:spPr>
          <a:xfrm>
            <a:off x="390525" y="4661187"/>
            <a:ext cx="5445609" cy="1757569"/>
          </a:xfrm>
          <a:prstGeom prst="rect">
            <a:avLst/>
          </a:prstGeom>
        </p:spPr>
      </p:pic>
      <p:pic>
        <p:nvPicPr>
          <p:cNvPr id="7" name="Image 6">
            <a:extLst>
              <a:ext uri="{FF2B5EF4-FFF2-40B4-BE49-F238E27FC236}">
                <a16:creationId xmlns:a16="http://schemas.microsoft.com/office/drawing/2014/main" id="{E0C8A693-E97E-4CC8-A5BB-01CF74A80F75}"/>
              </a:ext>
            </a:extLst>
          </p:cNvPr>
          <p:cNvPicPr>
            <a:picLocks noChangeAspect="1"/>
          </p:cNvPicPr>
          <p:nvPr/>
        </p:nvPicPr>
        <p:blipFill>
          <a:blip r:embed="rId3"/>
          <a:stretch>
            <a:fillRect/>
          </a:stretch>
        </p:blipFill>
        <p:spPr>
          <a:xfrm>
            <a:off x="411285" y="1077864"/>
            <a:ext cx="5404088" cy="2626658"/>
          </a:xfrm>
          <a:prstGeom prst="rect">
            <a:avLst/>
          </a:prstGeom>
        </p:spPr>
      </p:pic>
      <p:pic>
        <p:nvPicPr>
          <p:cNvPr id="11" name="Image 10">
            <a:extLst>
              <a:ext uri="{FF2B5EF4-FFF2-40B4-BE49-F238E27FC236}">
                <a16:creationId xmlns:a16="http://schemas.microsoft.com/office/drawing/2014/main" id="{4EBF252F-47B7-485E-BFF4-4F75C8A01558}"/>
              </a:ext>
            </a:extLst>
          </p:cNvPr>
          <p:cNvPicPr>
            <a:picLocks noChangeAspect="1"/>
          </p:cNvPicPr>
          <p:nvPr/>
        </p:nvPicPr>
        <p:blipFill>
          <a:blip r:embed="rId4"/>
          <a:stretch>
            <a:fillRect/>
          </a:stretch>
        </p:blipFill>
        <p:spPr>
          <a:xfrm>
            <a:off x="7102135" y="620602"/>
            <a:ext cx="4413439" cy="1749356"/>
          </a:xfrm>
          <a:prstGeom prst="rect">
            <a:avLst/>
          </a:prstGeom>
        </p:spPr>
      </p:pic>
      <p:pic>
        <p:nvPicPr>
          <p:cNvPr id="12" name="Image 11">
            <a:extLst>
              <a:ext uri="{FF2B5EF4-FFF2-40B4-BE49-F238E27FC236}">
                <a16:creationId xmlns:a16="http://schemas.microsoft.com/office/drawing/2014/main" id="{9272E540-C1C0-44A7-8B0F-FEA4B2FFA10C}"/>
              </a:ext>
            </a:extLst>
          </p:cNvPr>
          <p:cNvPicPr>
            <a:picLocks noChangeAspect="1"/>
          </p:cNvPicPr>
          <p:nvPr/>
        </p:nvPicPr>
        <p:blipFill>
          <a:blip r:embed="rId5"/>
          <a:stretch>
            <a:fillRect/>
          </a:stretch>
        </p:blipFill>
        <p:spPr>
          <a:xfrm>
            <a:off x="7102135" y="2743517"/>
            <a:ext cx="4331175" cy="3640907"/>
          </a:xfrm>
          <a:prstGeom prst="rect">
            <a:avLst/>
          </a:prstGeom>
        </p:spPr>
      </p:pic>
      <p:sp>
        <p:nvSpPr>
          <p:cNvPr id="13" name="Rectangle 12">
            <a:extLst>
              <a:ext uri="{FF2B5EF4-FFF2-40B4-BE49-F238E27FC236}">
                <a16:creationId xmlns:a16="http://schemas.microsoft.com/office/drawing/2014/main" id="{9F115E24-DD69-4D8B-A9C9-E1A3A6262201}"/>
              </a:ext>
            </a:extLst>
          </p:cNvPr>
          <p:cNvSpPr/>
          <p:nvPr/>
        </p:nvSpPr>
        <p:spPr>
          <a:xfrm>
            <a:off x="6570361" y="2120287"/>
            <a:ext cx="657225" cy="646331"/>
          </a:xfrm>
          <a:prstGeom prst="rect">
            <a:avLst/>
          </a:prstGeom>
        </p:spPr>
        <p:txBody>
          <a:bodyPr wrap="square">
            <a:spAutoFit/>
          </a:bodyPr>
          <a:lstStyle/>
          <a:p>
            <a:r>
              <a:rPr lang="fr-FR" sz="3600" dirty="0"/>
              <a:t>…</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2BE8CCE4-28E5-478D-BEEF-1A22969CA131}"/>
                  </a:ext>
                </a:extLst>
              </p14:cNvPr>
              <p14:cNvContentPartPr/>
              <p14:nvPr/>
            </p14:nvContentPartPr>
            <p14:xfrm>
              <a:off x="2604927" y="5942788"/>
              <a:ext cx="3131640" cy="171360"/>
            </p14:xfrm>
          </p:contentPart>
        </mc:Choice>
        <mc:Fallback xmlns="">
          <p:pic>
            <p:nvPicPr>
              <p:cNvPr id="4" name="Encre 3">
                <a:extLst>
                  <a:ext uri="{FF2B5EF4-FFF2-40B4-BE49-F238E27FC236}">
                    <a16:creationId xmlns:a16="http://schemas.microsoft.com/office/drawing/2014/main" id="{2BE8CCE4-28E5-478D-BEEF-1A22969CA131}"/>
                  </a:ext>
                </a:extLst>
              </p:cNvPr>
              <p:cNvPicPr/>
              <p:nvPr/>
            </p:nvPicPr>
            <p:blipFill>
              <a:blip r:embed="rId7"/>
              <a:stretch>
                <a:fillRect/>
              </a:stretch>
            </p:blipFill>
            <p:spPr>
              <a:xfrm>
                <a:off x="2550927" y="5835148"/>
                <a:ext cx="323928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a16="http://schemas.microsoft.com/office/drawing/2014/main" id="{E49E4321-71DE-4F87-BD03-E43B12AC2CC7}"/>
                  </a:ext>
                </a:extLst>
              </p14:cNvPr>
              <p14:cNvContentPartPr/>
              <p14:nvPr/>
            </p14:nvContentPartPr>
            <p14:xfrm>
              <a:off x="488847" y="6311428"/>
              <a:ext cx="4003560" cy="111240"/>
            </p14:xfrm>
          </p:contentPart>
        </mc:Choice>
        <mc:Fallback xmlns="">
          <p:pic>
            <p:nvPicPr>
              <p:cNvPr id="5" name="Encre 4">
                <a:extLst>
                  <a:ext uri="{FF2B5EF4-FFF2-40B4-BE49-F238E27FC236}">
                    <a16:creationId xmlns:a16="http://schemas.microsoft.com/office/drawing/2014/main" id="{E49E4321-71DE-4F87-BD03-E43B12AC2CC7}"/>
                  </a:ext>
                </a:extLst>
              </p:cNvPr>
              <p:cNvPicPr/>
              <p:nvPr/>
            </p:nvPicPr>
            <p:blipFill>
              <a:blip r:embed="rId9"/>
              <a:stretch>
                <a:fillRect/>
              </a:stretch>
            </p:blipFill>
            <p:spPr>
              <a:xfrm>
                <a:off x="435207" y="6203428"/>
                <a:ext cx="4111200" cy="326880"/>
              </a:xfrm>
              <a:prstGeom prst="rect">
                <a:avLst/>
              </a:prstGeom>
            </p:spPr>
          </p:pic>
        </mc:Fallback>
      </mc:AlternateContent>
    </p:spTree>
    <p:extLst>
      <p:ext uri="{BB962C8B-B14F-4D97-AF65-F5344CB8AC3E}">
        <p14:creationId xmlns:p14="http://schemas.microsoft.com/office/powerpoint/2010/main" val="398166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762000" y="135169"/>
            <a:ext cx="10515600" cy="703031"/>
          </a:xfrm>
        </p:spPr>
        <p:txBody>
          <a:bodyPr>
            <a:normAutofit fontScale="90000"/>
          </a:bodyPr>
          <a:lstStyle/>
          <a:p>
            <a:br>
              <a:rPr lang="fr-FR" sz="3600" b="1" dirty="0">
                <a:solidFill>
                  <a:schemeClr val="accent5"/>
                </a:solidFill>
              </a:rPr>
            </a:br>
            <a:r>
              <a:rPr lang="fr-FR" sz="3600" b="1" dirty="0">
                <a:solidFill>
                  <a:schemeClr val="accent5"/>
                </a:solidFill>
              </a:rPr>
              <a:t>Une lettre de Leibniz :</a:t>
            </a:r>
            <a:br>
              <a:rPr lang="fr-FR" sz="3600" dirty="0"/>
            </a:br>
            <a:endParaRPr lang="fr-FR" sz="3600" dirty="0"/>
          </a:p>
        </p:txBody>
      </p:sp>
      <p:pic>
        <p:nvPicPr>
          <p:cNvPr id="11" name="Espace réservé du contenu 10">
            <a:extLst>
              <a:ext uri="{FF2B5EF4-FFF2-40B4-BE49-F238E27FC236}">
                <a16:creationId xmlns:a16="http://schemas.microsoft.com/office/drawing/2014/main" id="{E26ACC12-251A-43C9-A809-B7A606ED3D1B}"/>
              </a:ext>
            </a:extLst>
          </p:cNvPr>
          <p:cNvPicPr>
            <a:picLocks noGrp="1" noChangeAspect="1"/>
          </p:cNvPicPr>
          <p:nvPr>
            <p:ph sz="half" idx="1"/>
          </p:nvPr>
        </p:nvPicPr>
        <p:blipFill>
          <a:blip r:embed="rId2"/>
          <a:stretch>
            <a:fillRect/>
          </a:stretch>
        </p:blipFill>
        <p:spPr>
          <a:xfrm>
            <a:off x="914400" y="838200"/>
            <a:ext cx="4028673" cy="5537192"/>
          </a:xfrm>
          <a:prstGeom prst="rect">
            <a:avLst/>
          </a:prstGeom>
        </p:spPr>
      </p:pic>
      <p:pic>
        <p:nvPicPr>
          <p:cNvPr id="12" name="Espace réservé du contenu 11">
            <a:extLst>
              <a:ext uri="{FF2B5EF4-FFF2-40B4-BE49-F238E27FC236}">
                <a16:creationId xmlns:a16="http://schemas.microsoft.com/office/drawing/2014/main" id="{A2B17F89-45BB-482A-9BC2-363F7317C79E}"/>
              </a:ext>
            </a:extLst>
          </p:cNvPr>
          <p:cNvPicPr>
            <a:picLocks noGrp="1" noChangeAspect="1"/>
          </p:cNvPicPr>
          <p:nvPr>
            <p:ph sz="half" idx="2"/>
          </p:nvPr>
        </p:nvPicPr>
        <p:blipFill>
          <a:blip r:embed="rId3"/>
          <a:stretch>
            <a:fillRect/>
          </a:stretch>
        </p:blipFill>
        <p:spPr>
          <a:xfrm>
            <a:off x="6901919" y="451005"/>
            <a:ext cx="4028674" cy="5935484"/>
          </a:xfrm>
          <a:prstGeom prst="rect">
            <a:avLst/>
          </a:prstGeom>
        </p:spPr>
      </p:pic>
      <mc:AlternateContent xmlns:mc="http://schemas.openxmlformats.org/markup-compatibility/2006" xmlns:p14="http://schemas.microsoft.com/office/powerpoint/2010/main">
        <mc:Choice Requires="p14">
          <p:contentPart p14:bwMode="auto" r:id="rId4">
            <p14:nvContentPartPr>
              <p14:cNvPr id="81" name="Encre 80">
                <a:extLst>
                  <a:ext uri="{FF2B5EF4-FFF2-40B4-BE49-F238E27FC236}">
                    <a16:creationId xmlns:a16="http://schemas.microsoft.com/office/drawing/2014/main" id="{B3EDEA09-3B25-4AAF-899D-8E58B9C3A629}"/>
                  </a:ext>
                </a:extLst>
              </p14:cNvPr>
              <p14:cNvContentPartPr/>
              <p14:nvPr/>
            </p14:nvContentPartPr>
            <p14:xfrm>
              <a:off x="10233633" y="4794990"/>
              <a:ext cx="528480" cy="78984"/>
            </p14:xfrm>
          </p:contentPart>
        </mc:Choice>
        <mc:Fallback xmlns="">
          <p:pic>
            <p:nvPicPr>
              <p:cNvPr id="81" name="Encre 80">
                <a:extLst>
                  <a:ext uri="{FF2B5EF4-FFF2-40B4-BE49-F238E27FC236}">
                    <a16:creationId xmlns:a16="http://schemas.microsoft.com/office/drawing/2014/main" id="{B3EDEA09-3B25-4AAF-899D-8E58B9C3A629}"/>
                  </a:ext>
                </a:extLst>
              </p:cNvPr>
              <p:cNvPicPr/>
              <p:nvPr/>
            </p:nvPicPr>
            <p:blipFill>
              <a:blip r:embed="rId5"/>
              <a:stretch>
                <a:fillRect/>
              </a:stretch>
            </p:blipFill>
            <p:spPr>
              <a:xfrm>
                <a:off x="10179670" y="4687644"/>
                <a:ext cx="636047" cy="29403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Encre 35">
                <a:extLst>
                  <a:ext uri="{FF2B5EF4-FFF2-40B4-BE49-F238E27FC236}">
                    <a16:creationId xmlns:a16="http://schemas.microsoft.com/office/drawing/2014/main" id="{7E0A2D52-6D85-4D5D-84AD-E4CCC2EB5BA5}"/>
                  </a:ext>
                </a:extLst>
              </p14:cNvPr>
              <p14:cNvContentPartPr/>
              <p14:nvPr/>
            </p14:nvContentPartPr>
            <p14:xfrm>
              <a:off x="8921793" y="4795350"/>
              <a:ext cx="979200" cy="114264"/>
            </p14:xfrm>
          </p:contentPart>
        </mc:Choice>
        <mc:Fallback xmlns="">
          <p:pic>
            <p:nvPicPr>
              <p:cNvPr id="36" name="Encre 35">
                <a:extLst>
                  <a:ext uri="{FF2B5EF4-FFF2-40B4-BE49-F238E27FC236}">
                    <a16:creationId xmlns:a16="http://schemas.microsoft.com/office/drawing/2014/main" id="{7E0A2D52-6D85-4D5D-84AD-E4CCC2EB5BA5}"/>
                  </a:ext>
                </a:extLst>
              </p:cNvPr>
              <p:cNvPicPr/>
              <p:nvPr/>
            </p:nvPicPr>
            <p:blipFill>
              <a:blip r:embed="rId7"/>
              <a:stretch>
                <a:fillRect/>
              </a:stretch>
            </p:blipFill>
            <p:spPr>
              <a:xfrm>
                <a:off x="8868173" y="4687554"/>
                <a:ext cx="1086800" cy="32949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5" name="Encre 154">
                <a:extLst>
                  <a:ext uri="{FF2B5EF4-FFF2-40B4-BE49-F238E27FC236}">
                    <a16:creationId xmlns:a16="http://schemas.microsoft.com/office/drawing/2014/main" id="{FEA93FD9-DFD5-49BE-B874-4B98CA87AEED}"/>
                  </a:ext>
                </a:extLst>
              </p14:cNvPr>
              <p14:cNvContentPartPr/>
              <p14:nvPr/>
            </p14:nvContentPartPr>
            <p14:xfrm>
              <a:off x="6939849" y="4961742"/>
              <a:ext cx="3822480" cy="205632"/>
            </p14:xfrm>
          </p:contentPart>
        </mc:Choice>
        <mc:Fallback xmlns="">
          <p:pic>
            <p:nvPicPr>
              <p:cNvPr id="155" name="Encre 154">
                <a:extLst>
                  <a:ext uri="{FF2B5EF4-FFF2-40B4-BE49-F238E27FC236}">
                    <a16:creationId xmlns:a16="http://schemas.microsoft.com/office/drawing/2014/main" id="{FEA93FD9-DFD5-49BE-B874-4B98CA87AEED}"/>
                  </a:ext>
                </a:extLst>
              </p:cNvPr>
              <p:cNvPicPr/>
              <p:nvPr/>
            </p:nvPicPr>
            <p:blipFill>
              <a:blip r:embed="rId9"/>
              <a:stretch>
                <a:fillRect/>
              </a:stretch>
            </p:blipFill>
            <p:spPr>
              <a:xfrm>
                <a:off x="6885849" y="4854440"/>
                <a:ext cx="3930120" cy="42059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4" name="Encre 153">
                <a:extLst>
                  <a:ext uri="{FF2B5EF4-FFF2-40B4-BE49-F238E27FC236}">
                    <a16:creationId xmlns:a16="http://schemas.microsoft.com/office/drawing/2014/main" id="{6A38F068-E23F-4138-9661-E54C06B45B5D}"/>
                  </a:ext>
                </a:extLst>
              </p14:cNvPr>
              <p14:cNvContentPartPr/>
              <p14:nvPr/>
            </p14:nvContentPartPr>
            <p14:xfrm>
              <a:off x="6939921" y="5086158"/>
              <a:ext cx="3762864" cy="179136"/>
            </p14:xfrm>
          </p:contentPart>
        </mc:Choice>
        <mc:Fallback xmlns="">
          <p:pic>
            <p:nvPicPr>
              <p:cNvPr id="154" name="Encre 153">
                <a:extLst>
                  <a:ext uri="{FF2B5EF4-FFF2-40B4-BE49-F238E27FC236}">
                    <a16:creationId xmlns:a16="http://schemas.microsoft.com/office/drawing/2014/main" id="{6A38F068-E23F-4138-9661-E54C06B45B5D}"/>
                  </a:ext>
                </a:extLst>
              </p:cNvPr>
              <p:cNvPicPr/>
              <p:nvPr/>
            </p:nvPicPr>
            <p:blipFill>
              <a:blip r:embed="rId11"/>
              <a:stretch>
                <a:fillRect/>
              </a:stretch>
            </p:blipFill>
            <p:spPr>
              <a:xfrm>
                <a:off x="6885924" y="4978461"/>
                <a:ext cx="3870498" cy="39417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 name="Encre 50">
                <a:extLst>
                  <a:ext uri="{FF2B5EF4-FFF2-40B4-BE49-F238E27FC236}">
                    <a16:creationId xmlns:a16="http://schemas.microsoft.com/office/drawing/2014/main" id="{CBD7A3C5-C2FD-4778-8A8F-233140A42F96}"/>
                  </a:ext>
                </a:extLst>
              </p14:cNvPr>
              <p14:cNvContentPartPr/>
              <p14:nvPr/>
            </p14:nvContentPartPr>
            <p14:xfrm>
              <a:off x="10677585" y="4746750"/>
              <a:ext cx="84960" cy="29520"/>
            </p14:xfrm>
          </p:contentPart>
        </mc:Choice>
        <mc:Fallback xmlns="">
          <p:pic>
            <p:nvPicPr>
              <p:cNvPr id="51" name="Encre 50">
                <a:extLst>
                  <a:ext uri="{FF2B5EF4-FFF2-40B4-BE49-F238E27FC236}">
                    <a16:creationId xmlns:a16="http://schemas.microsoft.com/office/drawing/2014/main" id="{CBD7A3C5-C2FD-4778-8A8F-233140A42F96}"/>
                  </a:ext>
                </a:extLst>
              </p:cNvPr>
              <p:cNvPicPr/>
              <p:nvPr/>
            </p:nvPicPr>
            <p:blipFill>
              <a:blip r:embed="rId13"/>
              <a:stretch>
                <a:fillRect/>
              </a:stretch>
            </p:blipFill>
            <p:spPr>
              <a:xfrm>
                <a:off x="10623585" y="4639110"/>
                <a:ext cx="1926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Encre 42">
                <a:extLst>
                  <a:ext uri="{FF2B5EF4-FFF2-40B4-BE49-F238E27FC236}">
                    <a16:creationId xmlns:a16="http://schemas.microsoft.com/office/drawing/2014/main" id="{4EF526FD-2557-48E3-918E-221141CBB9C3}"/>
                  </a:ext>
                </a:extLst>
              </p14:cNvPr>
              <p14:cNvContentPartPr/>
              <p14:nvPr/>
            </p14:nvContentPartPr>
            <p14:xfrm>
              <a:off x="10031745" y="4800390"/>
              <a:ext cx="563040" cy="135720"/>
            </p14:xfrm>
          </p:contentPart>
        </mc:Choice>
        <mc:Fallback xmlns="">
          <p:pic>
            <p:nvPicPr>
              <p:cNvPr id="43" name="Encre 42">
                <a:extLst>
                  <a:ext uri="{FF2B5EF4-FFF2-40B4-BE49-F238E27FC236}">
                    <a16:creationId xmlns:a16="http://schemas.microsoft.com/office/drawing/2014/main" id="{4EF526FD-2557-48E3-918E-221141CBB9C3}"/>
                  </a:ext>
                </a:extLst>
              </p:cNvPr>
              <p:cNvPicPr/>
              <p:nvPr/>
            </p:nvPicPr>
            <p:blipFill>
              <a:blip r:embed="rId15"/>
              <a:stretch>
                <a:fillRect/>
              </a:stretch>
            </p:blipFill>
            <p:spPr>
              <a:xfrm>
                <a:off x="9977745" y="4692390"/>
                <a:ext cx="67068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Encre 29">
                <a:extLst>
                  <a:ext uri="{FF2B5EF4-FFF2-40B4-BE49-F238E27FC236}">
                    <a16:creationId xmlns:a16="http://schemas.microsoft.com/office/drawing/2014/main" id="{2D7A27A0-174D-4FEB-8033-7F772FB73333}"/>
                  </a:ext>
                </a:extLst>
              </p14:cNvPr>
              <p14:cNvContentPartPr/>
              <p14:nvPr/>
            </p14:nvContentPartPr>
            <p14:xfrm>
              <a:off x="9001857" y="4711398"/>
              <a:ext cx="579960" cy="91728"/>
            </p14:xfrm>
          </p:contentPart>
        </mc:Choice>
        <mc:Fallback xmlns="">
          <p:pic>
            <p:nvPicPr>
              <p:cNvPr id="30" name="Encre 29">
                <a:extLst>
                  <a:ext uri="{FF2B5EF4-FFF2-40B4-BE49-F238E27FC236}">
                    <a16:creationId xmlns:a16="http://schemas.microsoft.com/office/drawing/2014/main" id="{2D7A27A0-174D-4FEB-8033-7F772FB73333}"/>
                  </a:ext>
                </a:extLst>
              </p:cNvPr>
              <p:cNvPicPr/>
              <p:nvPr/>
            </p:nvPicPr>
            <p:blipFill>
              <a:blip r:embed="rId17"/>
              <a:stretch>
                <a:fillRect/>
              </a:stretch>
            </p:blipFill>
            <p:spPr>
              <a:xfrm>
                <a:off x="8947857" y="4603842"/>
                <a:ext cx="687600" cy="30719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1" name="Encre 70">
                <a:extLst>
                  <a:ext uri="{FF2B5EF4-FFF2-40B4-BE49-F238E27FC236}">
                    <a16:creationId xmlns:a16="http://schemas.microsoft.com/office/drawing/2014/main" id="{A51D99F6-D691-4229-91F1-5474520CE3D8}"/>
                  </a:ext>
                </a:extLst>
              </p14:cNvPr>
              <p14:cNvContentPartPr/>
              <p14:nvPr/>
            </p14:nvContentPartPr>
            <p14:xfrm>
              <a:off x="9962553" y="5201358"/>
              <a:ext cx="284904" cy="14112"/>
            </p14:xfrm>
          </p:contentPart>
        </mc:Choice>
        <mc:Fallback xmlns="">
          <p:pic>
            <p:nvPicPr>
              <p:cNvPr id="71" name="Encre 70">
                <a:extLst>
                  <a:ext uri="{FF2B5EF4-FFF2-40B4-BE49-F238E27FC236}">
                    <a16:creationId xmlns:a16="http://schemas.microsoft.com/office/drawing/2014/main" id="{A51D99F6-D691-4229-91F1-5474520CE3D8}"/>
                  </a:ext>
                </a:extLst>
              </p:cNvPr>
              <p:cNvPicPr/>
              <p:nvPr/>
            </p:nvPicPr>
            <p:blipFill>
              <a:blip r:embed="rId19"/>
              <a:stretch>
                <a:fillRect/>
              </a:stretch>
            </p:blipFill>
            <p:spPr>
              <a:xfrm>
                <a:off x="9908594" y="5098444"/>
                <a:ext cx="392462" cy="22028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8" name="Encre 137">
                <a:extLst>
                  <a:ext uri="{FF2B5EF4-FFF2-40B4-BE49-F238E27FC236}">
                    <a16:creationId xmlns:a16="http://schemas.microsoft.com/office/drawing/2014/main" id="{FFFA1CCD-AF57-4AC6-A188-909E4B0B26CB}"/>
                  </a:ext>
                </a:extLst>
              </p14:cNvPr>
              <p14:cNvContentPartPr/>
              <p14:nvPr/>
            </p14:nvContentPartPr>
            <p14:xfrm>
              <a:off x="8218353" y="5148366"/>
              <a:ext cx="701496" cy="172728"/>
            </p14:xfrm>
          </p:contentPart>
        </mc:Choice>
        <mc:Fallback xmlns="">
          <p:pic>
            <p:nvPicPr>
              <p:cNvPr id="138" name="Encre 137">
                <a:extLst>
                  <a:ext uri="{FF2B5EF4-FFF2-40B4-BE49-F238E27FC236}">
                    <a16:creationId xmlns:a16="http://schemas.microsoft.com/office/drawing/2014/main" id="{FFFA1CCD-AF57-4AC6-A188-909E4B0B26CB}"/>
                  </a:ext>
                </a:extLst>
              </p:cNvPr>
              <p:cNvPicPr/>
              <p:nvPr/>
            </p:nvPicPr>
            <p:blipFill>
              <a:blip r:embed="rId21"/>
              <a:stretch>
                <a:fillRect/>
              </a:stretch>
            </p:blipFill>
            <p:spPr>
              <a:xfrm>
                <a:off x="8164364" y="5040411"/>
                <a:ext cx="809114" cy="38827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Encre 34">
                <a:extLst>
                  <a:ext uri="{FF2B5EF4-FFF2-40B4-BE49-F238E27FC236}">
                    <a16:creationId xmlns:a16="http://schemas.microsoft.com/office/drawing/2014/main" id="{41FE9346-5C4F-468A-971F-B9C0342BCFF0}"/>
                  </a:ext>
                </a:extLst>
              </p14:cNvPr>
              <p14:cNvContentPartPr/>
              <p14:nvPr/>
            </p14:nvContentPartPr>
            <p14:xfrm>
              <a:off x="10233633" y="4829118"/>
              <a:ext cx="65952" cy="72"/>
            </p14:xfrm>
          </p:contentPart>
        </mc:Choice>
        <mc:Fallback xmlns="">
          <p:pic>
            <p:nvPicPr>
              <p:cNvPr id="35" name="Encre 34">
                <a:extLst>
                  <a:ext uri="{FF2B5EF4-FFF2-40B4-BE49-F238E27FC236}">
                    <a16:creationId xmlns:a16="http://schemas.microsoft.com/office/drawing/2014/main" id="{41FE9346-5C4F-468A-971F-B9C0342BCFF0}"/>
                  </a:ext>
                </a:extLst>
              </p:cNvPr>
              <p:cNvPicPr/>
              <p:nvPr/>
            </p:nvPicPr>
            <p:blipFill>
              <a:blip r:embed="rId23"/>
              <a:stretch>
                <a:fillRect/>
              </a:stretch>
            </p:blipFill>
            <p:spPr>
              <a:xfrm>
                <a:off x="10179868" y="4807590"/>
                <a:ext cx="173124"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5" name="Encre 144">
                <a:extLst>
                  <a:ext uri="{FF2B5EF4-FFF2-40B4-BE49-F238E27FC236}">
                    <a16:creationId xmlns:a16="http://schemas.microsoft.com/office/drawing/2014/main" id="{DD539839-4D76-42D1-B6A8-6403C420241E}"/>
                  </a:ext>
                </a:extLst>
              </p14:cNvPr>
              <p14:cNvContentPartPr/>
              <p14:nvPr/>
            </p14:nvContentPartPr>
            <p14:xfrm>
              <a:off x="6921993" y="4835958"/>
              <a:ext cx="3029472" cy="145512"/>
            </p14:xfrm>
          </p:contentPart>
        </mc:Choice>
        <mc:Fallback xmlns="">
          <p:pic>
            <p:nvPicPr>
              <p:cNvPr id="145" name="Encre 144">
                <a:extLst>
                  <a:ext uri="{FF2B5EF4-FFF2-40B4-BE49-F238E27FC236}">
                    <a16:creationId xmlns:a16="http://schemas.microsoft.com/office/drawing/2014/main" id="{DD539839-4D76-42D1-B6A8-6403C420241E}"/>
                  </a:ext>
                </a:extLst>
              </p:cNvPr>
              <p:cNvPicPr/>
              <p:nvPr/>
            </p:nvPicPr>
            <p:blipFill>
              <a:blip r:embed="rId25"/>
              <a:stretch>
                <a:fillRect/>
              </a:stretch>
            </p:blipFill>
            <p:spPr>
              <a:xfrm>
                <a:off x="6868358" y="4728171"/>
                <a:ext cx="3137102" cy="36072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9" name="Encre 138">
                <a:extLst>
                  <a:ext uri="{FF2B5EF4-FFF2-40B4-BE49-F238E27FC236}">
                    <a16:creationId xmlns:a16="http://schemas.microsoft.com/office/drawing/2014/main" id="{6EADE560-75CB-4AE4-A08B-8543FB72FAD5}"/>
                  </a:ext>
                </a:extLst>
              </p14:cNvPr>
              <p14:cNvContentPartPr/>
              <p14:nvPr/>
            </p14:nvContentPartPr>
            <p14:xfrm>
              <a:off x="8877441" y="4562862"/>
              <a:ext cx="288" cy="288"/>
            </p14:xfrm>
          </p:contentPart>
        </mc:Choice>
        <mc:Fallback xmlns="">
          <p:pic>
            <p:nvPicPr>
              <p:cNvPr id="139" name="Encre 138">
                <a:extLst>
                  <a:ext uri="{FF2B5EF4-FFF2-40B4-BE49-F238E27FC236}">
                    <a16:creationId xmlns:a16="http://schemas.microsoft.com/office/drawing/2014/main" id="{6EADE560-75CB-4AE4-A08B-8543FB72FAD5}"/>
                  </a:ext>
                </a:extLst>
              </p:cNvPr>
              <p:cNvPicPr/>
              <p:nvPr/>
            </p:nvPicPr>
            <p:blipFill>
              <a:blip r:embed="rId27"/>
              <a:stretch>
                <a:fillRect/>
              </a:stretch>
            </p:blipFill>
            <p:spPr>
              <a:xfrm>
                <a:off x="8834529" y="4476750"/>
                <a:ext cx="864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0" name="Encre 139">
                <a:extLst>
                  <a:ext uri="{FF2B5EF4-FFF2-40B4-BE49-F238E27FC236}">
                    <a16:creationId xmlns:a16="http://schemas.microsoft.com/office/drawing/2014/main" id="{71B95D6F-6180-4874-AB40-FB2089D7CAC7}"/>
                  </a:ext>
                </a:extLst>
              </p14:cNvPr>
              <p14:cNvContentPartPr/>
              <p14:nvPr/>
            </p14:nvContentPartPr>
            <p14:xfrm>
              <a:off x="8975073" y="4562862"/>
              <a:ext cx="794304" cy="125568"/>
            </p14:xfrm>
          </p:contentPart>
        </mc:Choice>
        <mc:Fallback xmlns="">
          <p:pic>
            <p:nvPicPr>
              <p:cNvPr id="140" name="Encre 139">
                <a:extLst>
                  <a:ext uri="{FF2B5EF4-FFF2-40B4-BE49-F238E27FC236}">
                    <a16:creationId xmlns:a16="http://schemas.microsoft.com/office/drawing/2014/main" id="{71B95D6F-6180-4874-AB40-FB2089D7CAC7}"/>
                  </a:ext>
                </a:extLst>
              </p:cNvPr>
              <p:cNvPicPr/>
              <p:nvPr/>
            </p:nvPicPr>
            <p:blipFill>
              <a:blip r:embed="rId29"/>
              <a:stretch>
                <a:fillRect/>
              </a:stretch>
            </p:blipFill>
            <p:spPr>
              <a:xfrm>
                <a:off x="8921448" y="4455284"/>
                <a:ext cx="901915" cy="34108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1" name="Encre 140">
                <a:extLst>
                  <a:ext uri="{FF2B5EF4-FFF2-40B4-BE49-F238E27FC236}">
                    <a16:creationId xmlns:a16="http://schemas.microsoft.com/office/drawing/2014/main" id="{B4CBC5DC-D972-4355-A816-DA6457284F21}"/>
                  </a:ext>
                </a:extLst>
              </p14:cNvPr>
              <p14:cNvContentPartPr/>
              <p14:nvPr/>
            </p14:nvContentPartPr>
            <p14:xfrm>
              <a:off x="9268257" y="4500366"/>
              <a:ext cx="1499040" cy="232128"/>
            </p14:xfrm>
          </p:contentPart>
        </mc:Choice>
        <mc:Fallback xmlns="">
          <p:pic>
            <p:nvPicPr>
              <p:cNvPr id="141" name="Encre 140">
                <a:extLst>
                  <a:ext uri="{FF2B5EF4-FFF2-40B4-BE49-F238E27FC236}">
                    <a16:creationId xmlns:a16="http://schemas.microsoft.com/office/drawing/2014/main" id="{B4CBC5DC-D972-4355-A816-DA6457284F21}"/>
                  </a:ext>
                </a:extLst>
              </p:cNvPr>
              <p:cNvPicPr/>
              <p:nvPr/>
            </p:nvPicPr>
            <p:blipFill>
              <a:blip r:embed="rId31"/>
              <a:stretch>
                <a:fillRect/>
              </a:stretch>
            </p:blipFill>
            <p:spPr>
              <a:xfrm>
                <a:off x="9214257" y="4392759"/>
                <a:ext cx="1606680" cy="44770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3" name="Encre 142">
                <a:extLst>
                  <a:ext uri="{FF2B5EF4-FFF2-40B4-BE49-F238E27FC236}">
                    <a16:creationId xmlns:a16="http://schemas.microsoft.com/office/drawing/2014/main" id="{33F72BC4-365C-45B6-A155-C0054F2D2C4C}"/>
                  </a:ext>
                </a:extLst>
              </p14:cNvPr>
              <p14:cNvContentPartPr/>
              <p14:nvPr/>
            </p14:nvContentPartPr>
            <p14:xfrm>
              <a:off x="6921705" y="4713486"/>
              <a:ext cx="2325816" cy="125352"/>
            </p14:xfrm>
          </p:contentPart>
        </mc:Choice>
        <mc:Fallback xmlns="">
          <p:pic>
            <p:nvPicPr>
              <p:cNvPr id="143" name="Encre 142">
                <a:extLst>
                  <a:ext uri="{FF2B5EF4-FFF2-40B4-BE49-F238E27FC236}">
                    <a16:creationId xmlns:a16="http://schemas.microsoft.com/office/drawing/2014/main" id="{33F72BC4-365C-45B6-A155-C0054F2D2C4C}"/>
                  </a:ext>
                </a:extLst>
              </p:cNvPr>
              <p:cNvPicPr/>
              <p:nvPr/>
            </p:nvPicPr>
            <p:blipFill>
              <a:blip r:embed="rId33"/>
              <a:stretch>
                <a:fillRect/>
              </a:stretch>
            </p:blipFill>
            <p:spPr>
              <a:xfrm>
                <a:off x="6868068" y="4605734"/>
                <a:ext cx="2433449" cy="34049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56" name="Encre 155">
                <a:extLst>
                  <a:ext uri="{FF2B5EF4-FFF2-40B4-BE49-F238E27FC236}">
                    <a16:creationId xmlns:a16="http://schemas.microsoft.com/office/drawing/2014/main" id="{49A6A585-5909-47EC-B224-8009921C9450}"/>
                  </a:ext>
                </a:extLst>
              </p14:cNvPr>
              <p14:cNvContentPartPr/>
              <p14:nvPr/>
            </p14:nvContentPartPr>
            <p14:xfrm>
              <a:off x="7022145" y="5281998"/>
              <a:ext cx="288" cy="288"/>
            </p14:xfrm>
          </p:contentPart>
        </mc:Choice>
        <mc:Fallback xmlns="">
          <p:pic>
            <p:nvPicPr>
              <p:cNvPr id="156" name="Encre 155">
                <a:extLst>
                  <a:ext uri="{FF2B5EF4-FFF2-40B4-BE49-F238E27FC236}">
                    <a16:creationId xmlns:a16="http://schemas.microsoft.com/office/drawing/2014/main" id="{49A6A585-5909-47EC-B224-8009921C9450}"/>
                  </a:ext>
                </a:extLst>
              </p:cNvPr>
              <p:cNvPicPr/>
              <p:nvPr/>
            </p:nvPicPr>
            <p:blipFill>
              <a:blip r:embed="rId27"/>
              <a:stretch>
                <a:fillRect/>
              </a:stretch>
            </p:blipFill>
            <p:spPr>
              <a:xfrm>
                <a:off x="6978945" y="5195886"/>
                <a:ext cx="864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7" name="Encre 156">
                <a:extLst>
                  <a:ext uri="{FF2B5EF4-FFF2-40B4-BE49-F238E27FC236}">
                    <a16:creationId xmlns:a16="http://schemas.microsoft.com/office/drawing/2014/main" id="{AAF69E2D-AEEA-4BB6-ACDD-CBE9F70FD1DF}"/>
                  </a:ext>
                </a:extLst>
              </p14:cNvPr>
              <p14:cNvContentPartPr/>
              <p14:nvPr/>
            </p14:nvContentPartPr>
            <p14:xfrm>
              <a:off x="6846465" y="5263854"/>
              <a:ext cx="1749024" cy="152064"/>
            </p14:xfrm>
          </p:contentPart>
        </mc:Choice>
        <mc:Fallback xmlns="">
          <p:pic>
            <p:nvPicPr>
              <p:cNvPr id="157" name="Encre 156">
                <a:extLst>
                  <a:ext uri="{FF2B5EF4-FFF2-40B4-BE49-F238E27FC236}">
                    <a16:creationId xmlns:a16="http://schemas.microsoft.com/office/drawing/2014/main" id="{AAF69E2D-AEEA-4BB6-ACDD-CBE9F70FD1DF}"/>
                  </a:ext>
                </a:extLst>
              </p:cNvPr>
              <p:cNvPicPr/>
              <p:nvPr/>
            </p:nvPicPr>
            <p:blipFill>
              <a:blip r:embed="rId36"/>
              <a:stretch>
                <a:fillRect/>
              </a:stretch>
            </p:blipFill>
            <p:spPr>
              <a:xfrm>
                <a:off x="6792832" y="5156262"/>
                <a:ext cx="1856651" cy="36689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8" name="Encre 157">
                <a:extLst>
                  <a:ext uri="{FF2B5EF4-FFF2-40B4-BE49-F238E27FC236}">
                    <a16:creationId xmlns:a16="http://schemas.microsoft.com/office/drawing/2014/main" id="{AC8804C1-33FC-4A5A-9512-6E1B44CB3D32}"/>
                  </a:ext>
                </a:extLst>
              </p14:cNvPr>
              <p14:cNvContentPartPr/>
              <p14:nvPr/>
            </p14:nvContentPartPr>
            <p14:xfrm>
              <a:off x="6880161" y="4802766"/>
              <a:ext cx="27360" cy="354240"/>
            </p14:xfrm>
          </p:contentPart>
        </mc:Choice>
        <mc:Fallback xmlns="">
          <p:pic>
            <p:nvPicPr>
              <p:cNvPr id="158" name="Encre 157">
                <a:extLst>
                  <a:ext uri="{FF2B5EF4-FFF2-40B4-BE49-F238E27FC236}">
                    <a16:creationId xmlns:a16="http://schemas.microsoft.com/office/drawing/2014/main" id="{AC8804C1-33FC-4A5A-9512-6E1B44CB3D32}"/>
                  </a:ext>
                </a:extLst>
              </p:cNvPr>
              <p:cNvPicPr/>
              <p:nvPr/>
            </p:nvPicPr>
            <p:blipFill>
              <a:blip r:embed="rId38"/>
              <a:stretch>
                <a:fillRect/>
              </a:stretch>
            </p:blipFill>
            <p:spPr>
              <a:xfrm>
                <a:off x="6836961" y="4716366"/>
                <a:ext cx="113472" cy="526752"/>
              </a:xfrm>
              <a:prstGeom prst="rect">
                <a:avLst/>
              </a:prstGeom>
            </p:spPr>
          </p:pic>
        </mc:Fallback>
      </mc:AlternateContent>
    </p:spTree>
    <p:extLst>
      <p:ext uri="{BB962C8B-B14F-4D97-AF65-F5344CB8AC3E}">
        <p14:creationId xmlns:p14="http://schemas.microsoft.com/office/powerpoint/2010/main" val="7450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F2B343-DE84-4E22-82BA-030E4B8EB536}"/>
              </a:ext>
            </a:extLst>
          </p:cNvPr>
          <p:cNvSpPr>
            <a:spLocks noGrp="1"/>
          </p:cNvSpPr>
          <p:nvPr>
            <p:ph type="title"/>
          </p:nvPr>
        </p:nvSpPr>
        <p:spPr>
          <a:xfrm>
            <a:off x="762000" y="135169"/>
            <a:ext cx="10515600" cy="703031"/>
          </a:xfrm>
        </p:spPr>
        <p:txBody>
          <a:bodyPr>
            <a:normAutofit fontScale="90000"/>
          </a:bodyPr>
          <a:lstStyle/>
          <a:p>
            <a:br>
              <a:rPr lang="fr-FR" sz="3600" b="1" dirty="0">
                <a:solidFill>
                  <a:schemeClr val="accent5"/>
                </a:solidFill>
              </a:rPr>
            </a:br>
            <a:r>
              <a:rPr lang="fr-FR" sz="3100" b="1" dirty="0">
                <a:solidFill>
                  <a:schemeClr val="accent5"/>
                </a:solidFill>
              </a:rPr>
              <a:t>La quadrature arithmétique du cercle :</a:t>
            </a:r>
            <a:br>
              <a:rPr lang="fr-FR" sz="3100" dirty="0"/>
            </a:br>
            <a:endParaRPr lang="fr-FR" sz="3100" dirty="0"/>
          </a:p>
        </p:txBody>
      </p:sp>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914498F9-5290-493A-9A2D-71CE807682C8}"/>
                  </a:ext>
                </a:extLst>
              </p:cNvPr>
              <p:cNvSpPr>
                <a:spLocks noGrp="1"/>
              </p:cNvSpPr>
              <p:nvPr>
                <p:ph sz="half" idx="1"/>
              </p:nvPr>
            </p:nvSpPr>
            <p:spPr>
              <a:xfrm>
                <a:off x="1009095" y="1206819"/>
                <a:ext cx="10268505" cy="5158469"/>
              </a:xfrm>
            </p:spPr>
            <p:txBody>
              <a:bodyPr>
                <a:normAutofit/>
              </a:bodyPr>
              <a:lstStyle/>
              <a:p>
                <a:r>
                  <a:rPr lang="fr-FR" sz="2400" dirty="0"/>
                  <a:t>Leibniz, dans sa lettre du </a:t>
                </a:r>
                <a:r>
                  <a:rPr lang="fr-FR" sz="2400" b="1" dirty="0"/>
                  <a:t>18 avril 1716</a:t>
                </a:r>
                <a:r>
                  <a:rPr lang="fr-FR" sz="2400" dirty="0"/>
                  <a:t>, fait allusion au résultat suivant :</a:t>
                </a:r>
              </a:p>
              <a:p>
                <a:pPr marL="0" indent="0">
                  <a:buNone/>
                </a:pPr>
                <a:endParaRPr lang="fr-FR" sz="2400" dirty="0"/>
              </a:p>
              <a:p>
                <a:pPr marL="0" indent="0">
                  <a:buNone/>
                </a:pPr>
                <a:endParaRPr lang="fr-FR" sz="2400" dirty="0"/>
              </a:p>
              <a:p>
                <a:pPr marL="0" indent="0">
                  <a:buNone/>
                </a:pPr>
                <a:endParaRPr lang="fr-FR" sz="2400" dirty="0"/>
              </a:p>
              <a:p>
                <a:r>
                  <a:rPr lang="fr-FR" sz="2400" dirty="0"/>
                  <a:t>Un résultat plus général, mais ignoré par Leibniz, avait été obtenu en </a:t>
                </a:r>
                <a:r>
                  <a:rPr lang="fr-FR" sz="2400" b="1" dirty="0"/>
                  <a:t>1670</a:t>
                </a:r>
                <a:r>
                  <a:rPr lang="fr-FR" sz="2400" dirty="0"/>
                  <a:t>, par Gregory (</a:t>
                </a:r>
                <a:r>
                  <a:rPr lang="fr-FR" sz="2400" b="1" dirty="0"/>
                  <a:t>1638 ; 1675) : </a:t>
                </a:r>
              </a:p>
              <a:p>
                <a:pPr marL="0" indent="0">
                  <a:buNone/>
                </a:pPr>
                <a14:m>
                  <m:oMathPara xmlns:m="http://schemas.openxmlformats.org/officeDocument/2006/math">
                    <m:oMathParaPr>
                      <m:jc m:val="centerGroup"/>
                    </m:oMathParaPr>
                    <m:oMath xmlns:m="http://schemas.openxmlformats.org/officeDocument/2006/math">
                      <m:r>
                        <a:rPr lang="fr-FR" sz="2400" i="1">
                          <a:latin typeface="Cambria Math" panose="02040503050406030204" pitchFamily="18" charset="0"/>
                        </a:rPr>
                        <m:t>𝐴𝑟𝑐𝑡𝑎𝑛</m:t>
                      </m:r>
                      <m:d>
                        <m:dPr>
                          <m:ctrlPr>
                            <a:rPr lang="fr-FR" sz="2400" i="1">
                              <a:latin typeface="Cambria Math" panose="02040503050406030204" pitchFamily="18" charset="0"/>
                            </a:rPr>
                          </m:ctrlPr>
                        </m:dPr>
                        <m:e>
                          <m:r>
                            <a:rPr lang="fr-FR" sz="2400" i="1">
                              <a:latin typeface="Cambria Math" panose="02040503050406030204" pitchFamily="18" charset="0"/>
                            </a:rPr>
                            <m:t>𝑥</m:t>
                          </m:r>
                        </m:e>
                      </m:d>
                      <m:r>
                        <a:rPr lang="pt-BR" sz="2400" i="1">
                          <a:latin typeface="Cambria Math" panose="02040503050406030204" pitchFamily="18" charset="0"/>
                        </a:rPr>
                        <m:t>=1</m:t>
                      </m:r>
                      <m:r>
                        <a:rPr lang="fr-FR" sz="2400" i="1">
                          <a:latin typeface="Cambria Math" panose="02040503050406030204" pitchFamily="18" charset="0"/>
                        </a:rPr>
                        <m:t>−</m:t>
                      </m:r>
                      <m:f>
                        <m:fPr>
                          <m:ctrlPr>
                            <a:rPr lang="pt-BR" sz="2400" i="1">
                              <a:latin typeface="Cambria Math" panose="02040503050406030204" pitchFamily="18" charset="0"/>
                            </a:rPr>
                          </m:ctrlPr>
                        </m:fPr>
                        <m:num>
                          <m:sSup>
                            <m:sSupPr>
                              <m:ctrlPr>
                                <a:rPr lang="pt-BR" sz="2400" i="1">
                                  <a:latin typeface="Cambria Math" panose="02040503050406030204" pitchFamily="18" charset="0"/>
                                </a:rPr>
                              </m:ctrlPr>
                            </m:sSupPr>
                            <m:e>
                              <m:r>
                                <a:rPr lang="pt-BR" sz="2400" i="1">
                                  <a:latin typeface="Cambria Math" panose="02040503050406030204" pitchFamily="18" charset="0"/>
                                </a:rPr>
                                <m:t>𝑥</m:t>
                              </m:r>
                            </m:e>
                            <m:sup>
                              <m:r>
                                <a:rPr lang="fr-FR" sz="2400" i="1">
                                  <a:latin typeface="Cambria Math" panose="02040503050406030204" pitchFamily="18" charset="0"/>
                                </a:rPr>
                                <m:t>3</m:t>
                              </m:r>
                            </m:sup>
                          </m:sSup>
                        </m:num>
                        <m:den>
                          <m:r>
                            <a:rPr lang="fr-FR" sz="2400" i="1">
                              <a:latin typeface="Cambria Math" panose="02040503050406030204" pitchFamily="18" charset="0"/>
                            </a:rPr>
                            <m:t>3</m:t>
                          </m:r>
                        </m:den>
                      </m:f>
                      <m:r>
                        <a:rPr lang="pt-BR" sz="2400" i="1">
                          <a:latin typeface="Cambria Math" panose="02040503050406030204" pitchFamily="18" charset="0"/>
                        </a:rPr>
                        <m:t>+</m:t>
                      </m:r>
                      <m:f>
                        <m:fPr>
                          <m:ctrlPr>
                            <a:rPr lang="pt-BR" sz="2400" i="1">
                              <a:latin typeface="Cambria Math" panose="02040503050406030204" pitchFamily="18" charset="0"/>
                            </a:rPr>
                          </m:ctrlPr>
                        </m:fPr>
                        <m:num>
                          <m:sSup>
                            <m:sSupPr>
                              <m:ctrlPr>
                                <a:rPr lang="pt-BR" sz="2400" i="1">
                                  <a:latin typeface="Cambria Math" panose="02040503050406030204" pitchFamily="18" charset="0"/>
                                </a:rPr>
                              </m:ctrlPr>
                            </m:sSupPr>
                            <m:e>
                              <m:r>
                                <a:rPr lang="pt-BR" sz="2400" i="1">
                                  <a:latin typeface="Cambria Math" panose="02040503050406030204" pitchFamily="18" charset="0"/>
                                </a:rPr>
                                <m:t>𝑥</m:t>
                              </m:r>
                            </m:e>
                            <m:sup>
                              <m:r>
                                <a:rPr lang="fr-FR" sz="2400" i="1">
                                  <a:latin typeface="Cambria Math" panose="02040503050406030204" pitchFamily="18" charset="0"/>
                                </a:rPr>
                                <m:t>5</m:t>
                              </m:r>
                            </m:sup>
                          </m:sSup>
                        </m:num>
                        <m:den>
                          <m:r>
                            <a:rPr lang="fr-FR" sz="2400" i="1">
                              <a:latin typeface="Cambria Math" panose="02040503050406030204" pitchFamily="18" charset="0"/>
                            </a:rPr>
                            <m:t>5</m:t>
                          </m:r>
                        </m:den>
                      </m:f>
                      <m:r>
                        <a:rPr lang="fr-FR" sz="2400" i="1">
                          <a:latin typeface="Cambria Math" panose="02040503050406030204" pitchFamily="18" charset="0"/>
                        </a:rPr>
                        <m:t>−</m:t>
                      </m:r>
                      <m:f>
                        <m:fPr>
                          <m:ctrlPr>
                            <a:rPr lang="pt-BR" sz="2400" i="1">
                              <a:latin typeface="Cambria Math" panose="02040503050406030204" pitchFamily="18" charset="0"/>
                            </a:rPr>
                          </m:ctrlPr>
                        </m:fPr>
                        <m:num>
                          <m:sSup>
                            <m:sSupPr>
                              <m:ctrlPr>
                                <a:rPr lang="pt-BR" sz="2400" i="1">
                                  <a:latin typeface="Cambria Math" panose="02040503050406030204" pitchFamily="18" charset="0"/>
                                </a:rPr>
                              </m:ctrlPr>
                            </m:sSupPr>
                            <m:e>
                              <m:r>
                                <a:rPr lang="pt-BR" sz="2400" i="1">
                                  <a:latin typeface="Cambria Math" panose="02040503050406030204" pitchFamily="18" charset="0"/>
                                </a:rPr>
                                <m:t>𝑥</m:t>
                              </m:r>
                            </m:e>
                            <m:sup>
                              <m:r>
                                <a:rPr lang="fr-FR" sz="2400" i="1">
                                  <a:latin typeface="Cambria Math" panose="02040503050406030204" pitchFamily="18" charset="0"/>
                                </a:rPr>
                                <m:t>7</m:t>
                              </m:r>
                            </m:sup>
                          </m:sSup>
                        </m:num>
                        <m:den>
                          <m:r>
                            <a:rPr lang="fr-FR" sz="2400" i="1">
                              <a:latin typeface="Cambria Math" panose="02040503050406030204" pitchFamily="18" charset="0"/>
                            </a:rPr>
                            <m:t>7</m:t>
                          </m:r>
                        </m:den>
                      </m:f>
                      <m:r>
                        <a:rPr lang="fr-FR" sz="2400" i="1">
                          <a:latin typeface="Cambria Math" panose="02040503050406030204" pitchFamily="18" charset="0"/>
                        </a:rPr>
                        <m:t>+</m:t>
                      </m:r>
                      <m:r>
                        <a:rPr lang="pt-BR" sz="2400" i="1">
                          <a:latin typeface="Cambria Math" panose="02040503050406030204" pitchFamily="18" charset="0"/>
                        </a:rPr>
                        <m:t>…</m:t>
                      </m:r>
                    </m:oMath>
                  </m:oMathPara>
                </a14:m>
                <a:endParaRPr lang="fr-FR" sz="2400" i="1" dirty="0">
                  <a:latin typeface="Cambria Math" panose="02040503050406030204" pitchFamily="18" charset="0"/>
                </a:endParaRPr>
              </a:p>
              <a:p>
                <a:pPr marL="0" indent="0">
                  <a:buNone/>
                </a:pPr>
                <a:endParaRPr lang="fr-FR" sz="2400" i="1" dirty="0">
                  <a:latin typeface="Cambria Math" panose="02040503050406030204" pitchFamily="18" charset="0"/>
                </a:endParaRPr>
              </a:p>
              <a:p>
                <a:pPr marL="0" indent="0">
                  <a:buNone/>
                </a:pPr>
                <a:r>
                  <a:rPr lang="fr-FR" sz="2400" i="1" dirty="0">
                    <a:latin typeface="Cambria Math" panose="02040503050406030204" pitchFamily="18" charset="0"/>
                  </a:rPr>
                  <a:t>    Le résultat de Mercator  :</a:t>
                </a:r>
              </a:p>
              <a:p>
                <a:pPr marL="0" indent="0">
                  <a:buNone/>
                </a:pPr>
                <a14:m>
                  <m:oMathPara xmlns:m="http://schemas.openxmlformats.org/officeDocument/2006/math">
                    <m:oMathParaPr>
                      <m:jc m:val="centerGroup"/>
                    </m:oMathParaPr>
                    <m:oMath xmlns:m="http://schemas.openxmlformats.org/officeDocument/2006/math">
                      <m:r>
                        <a:rPr lang="fr-FR" sz="2400" b="0" i="1" smtClean="0">
                          <a:latin typeface="Cambria Math" panose="02040503050406030204" pitchFamily="18" charset="0"/>
                        </a:rPr>
                        <m:t>𝑙𝑛</m:t>
                      </m:r>
                      <m:r>
                        <a:rPr lang="fr-FR" sz="2400" b="0" i="0" smtClean="0">
                          <a:latin typeface="Cambria Math" panose="02040503050406030204" pitchFamily="18" charset="0"/>
                        </a:rPr>
                        <m:t>(2)</m:t>
                      </m:r>
                      <m:r>
                        <a:rPr lang="fr-FR" sz="2400">
                          <a:latin typeface="Cambria Math" panose="02040503050406030204" pitchFamily="18" charset="0"/>
                        </a:rPr>
                        <m:t>=1−</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b="0" i="0" smtClean="0">
                              <a:latin typeface="Cambria Math" panose="02040503050406030204" pitchFamily="18" charset="0"/>
                            </a:rPr>
                            <m:t>2</m:t>
                          </m:r>
                        </m:den>
                      </m:f>
                      <m:r>
                        <a:rPr lang="fr-FR" sz="2400">
                          <a:latin typeface="Cambria Math" panose="02040503050406030204" pitchFamily="18" charset="0"/>
                        </a:rPr>
                        <m:t>+</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b="0" i="1" smtClean="0">
                              <a:latin typeface="Cambria Math" panose="02040503050406030204" pitchFamily="18" charset="0"/>
                            </a:rPr>
                            <m:t>3</m:t>
                          </m:r>
                        </m:den>
                      </m:f>
                      <m:r>
                        <a:rPr lang="fr-FR" sz="2400">
                          <a:latin typeface="Cambria Math" panose="02040503050406030204" pitchFamily="18" charset="0"/>
                        </a:rPr>
                        <m:t>−</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b="0" i="1" smtClean="0">
                              <a:latin typeface="Cambria Math" panose="02040503050406030204" pitchFamily="18" charset="0"/>
                            </a:rPr>
                            <m:t>4</m:t>
                          </m:r>
                        </m:den>
                      </m:f>
                      <m:r>
                        <a:rPr lang="fr-FR" sz="2400">
                          <a:latin typeface="Cambria Math" panose="02040503050406030204" pitchFamily="18" charset="0"/>
                        </a:rPr>
                        <m:t>+ …</m:t>
                      </m:r>
                    </m:oMath>
                  </m:oMathPara>
                </a14:m>
                <a:endParaRPr lang="fr-FR" sz="2400" i="1" dirty="0">
                  <a:latin typeface="Cambria Math" panose="02040503050406030204" pitchFamily="18" charset="0"/>
                </a:endParaRPr>
              </a:p>
            </p:txBody>
          </p:sp>
        </mc:Choice>
        <mc:Fallback xmlns="">
          <p:sp>
            <p:nvSpPr>
              <p:cNvPr id="4" name="Espace réservé du contenu 3">
                <a:extLst>
                  <a:ext uri="{FF2B5EF4-FFF2-40B4-BE49-F238E27FC236}">
                    <a16:creationId xmlns:a16="http://schemas.microsoft.com/office/drawing/2014/main" id="{914498F9-5290-493A-9A2D-71CE807682C8}"/>
                  </a:ext>
                </a:extLst>
              </p:cNvPr>
              <p:cNvSpPr>
                <a:spLocks noGrp="1" noRot="1" noChangeAspect="1" noMove="1" noResize="1" noEditPoints="1" noAdjustHandles="1" noChangeArrowheads="1" noChangeShapeType="1" noTextEdit="1"/>
              </p:cNvSpPr>
              <p:nvPr>
                <p:ph sz="half" idx="1"/>
              </p:nvPr>
            </p:nvSpPr>
            <p:spPr>
              <a:xfrm>
                <a:off x="1009095" y="1206819"/>
                <a:ext cx="10268505" cy="5158469"/>
              </a:xfrm>
              <a:blipFill>
                <a:blip r:embed="rId2"/>
                <a:stretch>
                  <a:fillRect l="-831" t="-1655" r="-238"/>
                </a:stretch>
              </a:blipFill>
            </p:spPr>
            <p:txBody>
              <a:bodyPr/>
              <a:lstStyle/>
              <a:p>
                <a:r>
                  <a:rPr lang="fr-FR">
                    <a:noFill/>
                  </a:rPr>
                  <a:t> </a:t>
                </a:r>
              </a:p>
            </p:txBody>
          </p:sp>
        </mc:Fallback>
      </mc:AlternateContent>
      <p:sp>
        <p:nvSpPr>
          <p:cNvPr id="8" name="Rectangle 1">
            <a:extLst>
              <a:ext uri="{FF2B5EF4-FFF2-40B4-BE49-F238E27FC236}">
                <a16:creationId xmlns:a16="http://schemas.microsoft.com/office/drawing/2014/main" id="{EA282ED5-29D5-4145-A363-8314CBE64792}"/>
              </a:ext>
            </a:extLst>
          </p:cNvPr>
          <p:cNvSpPr>
            <a:spLocks noChangeArrowheads="1"/>
          </p:cNvSpPr>
          <p:nvPr/>
        </p:nvSpPr>
        <p:spPr bwMode="auto">
          <a:xfrm>
            <a:off x="6003631" y="-56095"/>
            <a:ext cx="18473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3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D409EBF-3E57-43AF-9964-54DF2F84EA6C}"/>
                  </a:ext>
                </a:extLst>
              </p:cNvPr>
              <p:cNvSpPr/>
              <p:nvPr/>
            </p:nvSpPr>
            <p:spPr>
              <a:xfrm>
                <a:off x="3802543" y="1650418"/>
                <a:ext cx="3285195"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sz="2400" i="1">
                              <a:latin typeface="Cambria Math" panose="02040503050406030204" pitchFamily="18" charset="0"/>
                            </a:rPr>
                          </m:ctrlPr>
                        </m:fPr>
                        <m:num>
                          <m:r>
                            <a:rPr lang="fr-FR" sz="2400" i="1">
                              <a:latin typeface="Cambria Math" panose="02040503050406030204" pitchFamily="18" charset="0"/>
                            </a:rPr>
                            <m:t>𝜋</m:t>
                          </m:r>
                        </m:num>
                        <m:den>
                          <m:r>
                            <a:rPr lang="fr-FR" sz="2400" i="0">
                              <a:latin typeface="Cambria Math" panose="02040503050406030204" pitchFamily="18" charset="0"/>
                            </a:rPr>
                            <m:t>4</m:t>
                          </m:r>
                        </m:den>
                      </m:f>
                      <m:r>
                        <a:rPr lang="fr-FR" sz="2400" i="0">
                          <a:latin typeface="Cambria Math" panose="02040503050406030204" pitchFamily="18" charset="0"/>
                        </a:rPr>
                        <m:t>=1−</m:t>
                      </m:r>
                      <m:f>
                        <m:fPr>
                          <m:ctrlPr>
                            <a:rPr lang="fr-FR" sz="2400" i="1">
                              <a:latin typeface="Cambria Math" panose="02040503050406030204" pitchFamily="18" charset="0"/>
                            </a:rPr>
                          </m:ctrlPr>
                        </m:fPr>
                        <m:num>
                          <m:r>
                            <a:rPr lang="fr-FR" sz="2400" i="0">
                              <a:latin typeface="Cambria Math" panose="02040503050406030204" pitchFamily="18" charset="0"/>
                            </a:rPr>
                            <m:t>1</m:t>
                          </m:r>
                        </m:num>
                        <m:den>
                          <m:r>
                            <a:rPr lang="fr-FR" sz="2400" i="0">
                              <a:latin typeface="Cambria Math" panose="02040503050406030204" pitchFamily="18" charset="0"/>
                            </a:rPr>
                            <m:t>3</m:t>
                          </m:r>
                        </m:den>
                      </m:f>
                      <m:r>
                        <a:rPr lang="fr-FR" sz="2400" i="0">
                          <a:latin typeface="Cambria Math" panose="02040503050406030204" pitchFamily="18" charset="0"/>
                        </a:rPr>
                        <m:t>+</m:t>
                      </m:r>
                      <m:f>
                        <m:fPr>
                          <m:ctrlPr>
                            <a:rPr lang="fr-FR" sz="2400" i="1">
                              <a:latin typeface="Cambria Math" panose="02040503050406030204" pitchFamily="18" charset="0"/>
                            </a:rPr>
                          </m:ctrlPr>
                        </m:fPr>
                        <m:num>
                          <m:r>
                            <a:rPr lang="fr-FR" sz="2400" i="0">
                              <a:latin typeface="Cambria Math" panose="02040503050406030204" pitchFamily="18" charset="0"/>
                            </a:rPr>
                            <m:t>1</m:t>
                          </m:r>
                        </m:num>
                        <m:den>
                          <m:r>
                            <a:rPr lang="fr-FR" sz="2400" i="0">
                              <a:latin typeface="Cambria Math" panose="02040503050406030204" pitchFamily="18" charset="0"/>
                            </a:rPr>
                            <m:t>5</m:t>
                          </m:r>
                        </m:den>
                      </m:f>
                      <m:r>
                        <a:rPr lang="fr-FR" sz="2400" i="0">
                          <a:latin typeface="Cambria Math" panose="02040503050406030204" pitchFamily="18" charset="0"/>
                        </a:rPr>
                        <m:t>−</m:t>
                      </m:r>
                      <m:f>
                        <m:fPr>
                          <m:ctrlPr>
                            <a:rPr lang="fr-FR" sz="2400" i="1">
                              <a:latin typeface="Cambria Math" panose="02040503050406030204" pitchFamily="18" charset="0"/>
                            </a:rPr>
                          </m:ctrlPr>
                        </m:fPr>
                        <m:num>
                          <m:r>
                            <a:rPr lang="fr-FR" sz="2400" i="0">
                              <a:latin typeface="Cambria Math" panose="02040503050406030204" pitchFamily="18" charset="0"/>
                            </a:rPr>
                            <m:t>1</m:t>
                          </m:r>
                        </m:num>
                        <m:den>
                          <m:r>
                            <a:rPr lang="fr-FR" sz="2400" i="0">
                              <a:latin typeface="Cambria Math" panose="02040503050406030204" pitchFamily="18" charset="0"/>
                            </a:rPr>
                            <m:t>7</m:t>
                          </m:r>
                        </m:den>
                      </m:f>
                      <m:r>
                        <a:rPr lang="fr-FR" sz="2400" i="0">
                          <a:latin typeface="Cambria Math" panose="02040503050406030204" pitchFamily="18" charset="0"/>
                        </a:rPr>
                        <m:t>+ …</m:t>
                      </m:r>
                    </m:oMath>
                  </m:oMathPara>
                </a14:m>
                <a:endParaRPr lang="fr-FR" sz="2400" dirty="0"/>
              </a:p>
            </p:txBody>
          </p:sp>
        </mc:Choice>
        <mc:Fallback xmlns="">
          <p:sp>
            <p:nvSpPr>
              <p:cNvPr id="9" name="Rectangle 8">
                <a:extLst>
                  <a:ext uri="{FF2B5EF4-FFF2-40B4-BE49-F238E27FC236}">
                    <a16:creationId xmlns:a16="http://schemas.microsoft.com/office/drawing/2014/main" id="{6D409EBF-3E57-43AF-9964-54DF2F84EA6C}"/>
                  </a:ext>
                </a:extLst>
              </p:cNvPr>
              <p:cNvSpPr>
                <a:spLocks noRot="1" noChangeAspect="1" noMove="1" noResize="1" noEditPoints="1" noAdjustHandles="1" noChangeArrowheads="1" noChangeShapeType="1" noTextEdit="1"/>
              </p:cNvSpPr>
              <p:nvPr/>
            </p:nvSpPr>
            <p:spPr>
              <a:xfrm>
                <a:off x="3802543" y="1650418"/>
                <a:ext cx="3285195" cy="786177"/>
              </a:xfrm>
              <a:prstGeom prst="rect">
                <a:avLst/>
              </a:prstGeom>
              <a:blipFill>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92800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66689</TotalTime>
  <Words>1717</Words>
  <Application>Microsoft Office PowerPoint</Application>
  <PresentationFormat>Grand écran</PresentationFormat>
  <Paragraphs>345</Paragraphs>
  <Slides>46</Slides>
  <Notes>0</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46</vt:i4>
      </vt:variant>
    </vt:vector>
  </HeadingPairs>
  <TitlesOfParts>
    <vt:vector size="56" baseType="lpstr">
      <vt:lpstr>AR BERKLEY</vt:lpstr>
      <vt:lpstr>Arial</vt:lpstr>
      <vt:lpstr>Calibri</vt:lpstr>
      <vt:lpstr>Calibri Light</vt:lpstr>
      <vt:lpstr>Cambria Math</vt:lpstr>
      <vt:lpstr>MathJax_Main</vt:lpstr>
      <vt:lpstr>MathJax_Math</vt:lpstr>
      <vt:lpstr>Symbol</vt:lpstr>
      <vt:lpstr>Times New Roman</vt:lpstr>
      <vt:lpstr>Thème Office</vt:lpstr>
      <vt:lpstr>é-Pi-stémologie    14 mars 2018 15 heures, 9 minutes</vt:lpstr>
      <vt:lpstr>Présentation PowerPoint</vt:lpstr>
      <vt:lpstr>Présentation PowerPoint</vt:lpstr>
      <vt:lpstr>Pi est-il un nombre ?</vt:lpstr>
      <vt:lpstr>La démonstration de Lambert</vt:lpstr>
      <vt:lpstr>Présentation PowerPoint</vt:lpstr>
      <vt:lpstr>Le texte d’Euler E63 :</vt:lpstr>
      <vt:lpstr> Une lettre de Leibniz : </vt:lpstr>
      <vt:lpstr> La quadrature arithmétique du cercle : </vt:lpstr>
      <vt:lpstr> Pi comme produit infini : </vt:lpstr>
      <vt:lpstr> Depuis l'Antiquité on essaie de donner une approximation de π : </vt:lpstr>
      <vt:lpstr> Archimède : ΚΥΚΛΟΥ  ΜΕΤΗΣΙΣ … De la mesure du cercle  </vt:lpstr>
      <vt:lpstr>La numération grecque</vt:lpstr>
      <vt:lpstr> Archimède : ΚΥΚΛΟΥ  ΜΕΤΗΣΙΣ … De la mesure du cercle  </vt:lpstr>
      <vt:lpstr> Définitions concernant le cercle et la sphère dans les éléments d’Euclide : </vt:lpstr>
      <vt:lpstr>Deux exemples pour comprendre la théorie des proportions, chez Euclide :</vt:lpstr>
      <vt:lpstr>Euclide, Livre XII, proposition 1 :</vt:lpstr>
      <vt:lpstr>Euclide, Livre XII, proposition 2 :</vt:lpstr>
      <vt:lpstr>La méthode d’exhaustion  Euclide, Livre X, proposition 1 :</vt:lpstr>
      <vt:lpstr>Présentation PowerPoint</vt:lpstr>
      <vt:lpstr>Euclide, Livre XII, proposition 2 :  Les cercles sont l’un relativement à l’autre comme les carrés sur leurs diamètres.  La démonstration se fait par un double raisonnement par l’absurde. La méthode d’exhaustion est utilisée pour réfuter les deux inégalités.  Il est visible, sur les figures ci-dessous, que  : - le carré BDFH est plus grand que la moitié du cercle (car le carré circonscrit est double du carré inscrit) - la partie retranchée, dans la deuxième étape, est formée de quatre triangles semblables à ABH (figure 2) et ce triangle est plus grand que la moitié de la partie entre l’arc de cercle HAB et la corde HB ; en effet le rectangle (en bleu) est le double du triangle ABH et ce rectangle est  plus grand que la partie entre l’arc de cercle HAB et corde HB.   </vt:lpstr>
      <vt:lpstr>La démonstration d’Archimède de sa proposition 1 :     « Tout cercle est équivalent à un triangle rectangle dans lequel l’un des côtés de l’angle droit est égal au rayon du cercle et la base égale à l’autre côté ».   </vt:lpstr>
      <vt:lpstr>Suite de la démonstration la proposition 1 :     </vt:lpstr>
      <vt:lpstr>Présentation PowerPoint</vt:lpstr>
      <vt:lpstr>La démonstration de la proposition 1 : une démonstration par l’absurde.   Si le cercle n’est pas égal au triangle, il y a deux cas :  Premier cas :  </vt:lpstr>
      <vt:lpstr>Le deuxième cas :     </vt:lpstr>
      <vt:lpstr>Pi dans la Bible :  </vt:lpstr>
      <vt:lpstr> Pi chez les égyptiens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Pi en écriture Mayas  (numération, de position, de base 20 à base intermédiaire 5)</vt:lpstr>
      <vt:lpstr>Présentation PowerPoint</vt:lpstr>
      <vt:lpstr>Présentation PowerPoint</vt:lpstr>
      <vt:lpstr>Présentation PowerPoint</vt:lpstr>
      <vt:lpstr>Présentation PowerPoint</vt:lpstr>
      <vt:lpstr>Quelques liens utiles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André BONNET</dc:creator>
  <cp:lastModifiedBy>Gerard</cp:lastModifiedBy>
  <cp:revision>580</cp:revision>
  <cp:lastPrinted>2017-09-27T05:11:06Z</cp:lastPrinted>
  <dcterms:created xsi:type="dcterms:W3CDTF">2016-10-01T20:22:28Z</dcterms:created>
  <dcterms:modified xsi:type="dcterms:W3CDTF">2018-03-22T18:13:08Z</dcterms:modified>
</cp:coreProperties>
</file>