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6" d="100"/>
          <a:sy n="136" d="100"/>
        </p:scale>
        <p:origin x="-16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2307604"/>
      </p:ext>
    </p:extLst>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26"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Texte du titre"/>
          <p:cNvSpPr txBox="1">
            <a:spLocks noGrp="1"/>
          </p:cNvSpPr>
          <p:nvPr>
            <p:ph type="title"/>
          </p:nvPr>
        </p:nvSpPr>
        <p:spPr>
          <a:xfrm>
            <a:off x="685800" y="609600"/>
            <a:ext cx="7770813" cy="1141413"/>
          </a:xfrm>
          <a:prstGeom prst="rect">
            <a:avLst/>
          </a:prstGeom>
        </p:spPr>
        <p:txBody>
          <a:bodyPr>
            <a:normAutofit/>
          </a:bodyPr>
          <a:lstStyle/>
          <a:p>
            <a:r>
              <a:t>Texte du titre</a:t>
            </a:r>
          </a:p>
        </p:txBody>
      </p:sp>
      <p:sp>
        <p:nvSpPr>
          <p:cNvPr id="34" name="Texte niveau 1…"/>
          <p:cNvSpPr txBox="1">
            <a:spLocks noGrp="1"/>
          </p:cNvSpPr>
          <p:nvPr>
            <p:ph type="body" idx="1"/>
          </p:nvPr>
        </p:nvSpPr>
        <p:spPr>
          <a:xfrm>
            <a:off x="685800" y="1981200"/>
            <a:ext cx="7770813" cy="4113213"/>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3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2" name="Texte du titre"/>
          <p:cNvSpPr txBox="1">
            <a:spLocks noGrp="1"/>
          </p:cNvSpPr>
          <p:nvPr>
            <p:ph type="title"/>
          </p:nvPr>
        </p:nvSpPr>
        <p:spPr>
          <a:xfrm>
            <a:off x="685800" y="609600"/>
            <a:ext cx="7770813" cy="1141413"/>
          </a:xfrm>
          <a:prstGeom prst="rect">
            <a:avLst/>
          </a:prstGeom>
        </p:spPr>
        <p:txBody>
          <a:bodyPr>
            <a:normAutofit/>
          </a:bodyPr>
          <a:lstStyle/>
          <a:p>
            <a:r>
              <a:t>Texte du titre</a:t>
            </a:r>
          </a:p>
        </p:txBody>
      </p:sp>
      <p:sp>
        <p:nvSpPr>
          <p:cNvPr id="43"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76" name="Groupe"/>
          <p:cNvGrpSpPr/>
          <p:nvPr/>
        </p:nvGrpSpPr>
        <p:grpSpPr>
          <a:xfrm>
            <a:off x="-1" y="117475"/>
            <a:ext cx="9140826" cy="6737350"/>
            <a:chOff x="0" y="0"/>
            <a:chExt cx="9140825" cy="6737350"/>
          </a:xfrm>
        </p:grpSpPr>
        <p:sp>
          <p:nvSpPr>
            <p:cNvPr id="50" name="Rectangle"/>
            <p:cNvSpPr/>
            <p:nvPr/>
          </p:nvSpPr>
          <p:spPr>
            <a:xfrm>
              <a:off x="685800" y="6411912"/>
              <a:ext cx="3503613" cy="325438"/>
            </a:xfrm>
            <a:prstGeom prst="rect">
              <a:avLst/>
            </a:prstGeom>
            <a:solidFill>
              <a:srgbClr val="009999"/>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1" name="Rectangle"/>
            <p:cNvSpPr/>
            <p:nvPr/>
          </p:nvSpPr>
          <p:spPr>
            <a:xfrm>
              <a:off x="685800" y="2320924"/>
              <a:ext cx="8455025" cy="760414"/>
            </a:xfrm>
            <a:prstGeom prst="rect">
              <a:avLst/>
            </a:prstGeom>
            <a:solidFill>
              <a:srgbClr val="009999"/>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nvGrpSpPr>
            <p:cNvPr id="60" name="Groupe"/>
            <p:cNvGrpSpPr/>
            <p:nvPr/>
          </p:nvGrpSpPr>
          <p:grpSpPr>
            <a:xfrm>
              <a:off x="4538662" y="6553200"/>
              <a:ext cx="4330701" cy="63500"/>
              <a:chOff x="0" y="0"/>
              <a:chExt cx="4330700" cy="63500"/>
            </a:xfrm>
          </p:grpSpPr>
          <p:sp>
            <p:nvSpPr>
              <p:cNvPr id="52" name="Cercle"/>
              <p:cNvSpPr/>
              <p:nvPr/>
            </p:nvSpPr>
            <p:spPr>
              <a:xfrm>
                <a:off x="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3" name="Cercle"/>
              <p:cNvSpPr/>
              <p:nvPr/>
            </p:nvSpPr>
            <p:spPr>
              <a:xfrm>
                <a:off x="6096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4" name="Cercle"/>
              <p:cNvSpPr/>
              <p:nvPr/>
            </p:nvSpPr>
            <p:spPr>
              <a:xfrm>
                <a:off x="12192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5" name="Cercle"/>
              <p:cNvSpPr/>
              <p:nvPr/>
            </p:nvSpPr>
            <p:spPr>
              <a:xfrm>
                <a:off x="18288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6" name="Cercle"/>
              <p:cNvSpPr/>
              <p:nvPr/>
            </p:nvSpPr>
            <p:spPr>
              <a:xfrm>
                <a:off x="24384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7" name="Cercle"/>
              <p:cNvSpPr/>
              <p:nvPr/>
            </p:nvSpPr>
            <p:spPr>
              <a:xfrm>
                <a:off x="30480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8" name="Cercle"/>
              <p:cNvSpPr/>
              <p:nvPr/>
            </p:nvSpPr>
            <p:spPr>
              <a:xfrm>
                <a:off x="36576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9" name="Cercle"/>
              <p:cNvSpPr/>
              <p:nvPr/>
            </p:nvSpPr>
            <p:spPr>
              <a:xfrm>
                <a:off x="42672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grpSp>
          <p:nvGrpSpPr>
            <p:cNvPr id="71" name="Groupe"/>
            <p:cNvGrpSpPr/>
            <p:nvPr/>
          </p:nvGrpSpPr>
          <p:grpSpPr>
            <a:xfrm>
              <a:off x="881062" y="0"/>
              <a:ext cx="65088" cy="2122488"/>
              <a:chOff x="0" y="0"/>
              <a:chExt cx="65087" cy="2122487"/>
            </a:xfrm>
          </p:grpSpPr>
          <p:sp>
            <p:nvSpPr>
              <p:cNvPr id="61" name="Cercle"/>
              <p:cNvSpPr/>
              <p:nvPr/>
            </p:nvSpPr>
            <p:spPr>
              <a:xfrm>
                <a:off x="0" y="0"/>
                <a:ext cx="65088" cy="65088"/>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2" name="Cercle"/>
              <p:cNvSpPr/>
              <p:nvPr/>
            </p:nvSpPr>
            <p:spPr>
              <a:xfrm>
                <a:off x="0" y="230187"/>
                <a:ext cx="65088" cy="63501"/>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3" name="Cercle"/>
              <p:cNvSpPr/>
              <p:nvPr/>
            </p:nvSpPr>
            <p:spPr>
              <a:xfrm>
                <a:off x="0" y="45720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4" name="Cercle"/>
              <p:cNvSpPr/>
              <p:nvPr/>
            </p:nvSpPr>
            <p:spPr>
              <a:xfrm>
                <a:off x="0" y="915987"/>
                <a:ext cx="65088" cy="63501"/>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5" name="Cercle"/>
              <p:cNvSpPr/>
              <p:nvPr/>
            </p:nvSpPr>
            <p:spPr>
              <a:xfrm>
                <a:off x="0" y="1143000"/>
                <a:ext cx="65088" cy="65088"/>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6" name="Cercle"/>
              <p:cNvSpPr/>
              <p:nvPr/>
            </p:nvSpPr>
            <p:spPr>
              <a:xfrm>
                <a:off x="0" y="1373187"/>
                <a:ext cx="65088" cy="63501"/>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7" name="Cercle"/>
              <p:cNvSpPr/>
              <p:nvPr/>
            </p:nvSpPr>
            <p:spPr>
              <a:xfrm>
                <a:off x="0" y="160020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8" name="Cercle"/>
              <p:cNvSpPr/>
              <p:nvPr/>
            </p:nvSpPr>
            <p:spPr>
              <a:xfrm>
                <a:off x="0" y="1830387"/>
                <a:ext cx="65088" cy="61913"/>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9" name="Cercle"/>
              <p:cNvSpPr/>
              <p:nvPr/>
            </p:nvSpPr>
            <p:spPr>
              <a:xfrm>
                <a:off x="0" y="2058987"/>
                <a:ext cx="65088" cy="63501"/>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0" name="Cercle"/>
              <p:cNvSpPr/>
              <p:nvPr/>
            </p:nvSpPr>
            <p:spPr>
              <a:xfrm>
                <a:off x="0" y="687387"/>
                <a:ext cx="65088" cy="61913"/>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grpSp>
          <p:nvGrpSpPr>
            <p:cNvPr id="75" name="Groupe"/>
            <p:cNvGrpSpPr/>
            <p:nvPr/>
          </p:nvGrpSpPr>
          <p:grpSpPr>
            <a:xfrm>
              <a:off x="-1" y="3576637"/>
              <a:ext cx="1906591" cy="1906590"/>
              <a:chOff x="0" y="0"/>
              <a:chExt cx="1906589" cy="1906588"/>
            </a:xfrm>
          </p:grpSpPr>
          <p:sp>
            <p:nvSpPr>
              <p:cNvPr id="72" name="Figure"/>
              <p:cNvSpPr/>
              <p:nvPr/>
            </p:nvSpPr>
            <p:spPr>
              <a:xfrm>
                <a:off x="0" y="106362"/>
                <a:ext cx="700092" cy="1636715"/>
              </a:xfrm>
              <a:custGeom>
                <a:avLst/>
                <a:gdLst/>
                <a:ahLst/>
                <a:cxnLst>
                  <a:cxn ang="0">
                    <a:pos x="wd2" y="hd2"/>
                  </a:cxn>
                  <a:cxn ang="5400000">
                    <a:pos x="wd2" y="hd2"/>
                  </a:cxn>
                  <a:cxn ang="10800000">
                    <a:pos x="wd2" y="hd2"/>
                  </a:cxn>
                  <a:cxn ang="16200000">
                    <a:pos x="wd2" y="hd2"/>
                  </a:cxn>
                </a:cxnLst>
                <a:rect l="0" t="0" r="r" b="b"/>
                <a:pathLst>
                  <a:path w="21600" h="21600" extrusionOk="0">
                    <a:moveTo>
                      <a:pt x="13292" y="21600"/>
                    </a:moveTo>
                    <a:lnTo>
                      <a:pt x="14172" y="21265"/>
                    </a:lnTo>
                    <a:lnTo>
                      <a:pt x="14710" y="20763"/>
                    </a:lnTo>
                    <a:lnTo>
                      <a:pt x="15443" y="20386"/>
                    </a:lnTo>
                    <a:lnTo>
                      <a:pt x="16029" y="19988"/>
                    </a:lnTo>
                    <a:lnTo>
                      <a:pt x="17300" y="19256"/>
                    </a:lnTo>
                    <a:lnTo>
                      <a:pt x="18228" y="18921"/>
                    </a:lnTo>
                    <a:lnTo>
                      <a:pt x="18766" y="18502"/>
                    </a:lnTo>
                    <a:lnTo>
                      <a:pt x="19059" y="17749"/>
                    </a:lnTo>
                    <a:lnTo>
                      <a:pt x="18619" y="17414"/>
                    </a:lnTo>
                    <a:lnTo>
                      <a:pt x="18326" y="16995"/>
                    </a:lnTo>
                    <a:lnTo>
                      <a:pt x="18081" y="16619"/>
                    </a:lnTo>
                    <a:lnTo>
                      <a:pt x="17642" y="16200"/>
                    </a:lnTo>
                    <a:lnTo>
                      <a:pt x="17642" y="15363"/>
                    </a:lnTo>
                    <a:lnTo>
                      <a:pt x="17544" y="15112"/>
                    </a:lnTo>
                    <a:lnTo>
                      <a:pt x="17544" y="14798"/>
                    </a:lnTo>
                    <a:lnTo>
                      <a:pt x="17788" y="14609"/>
                    </a:lnTo>
                    <a:lnTo>
                      <a:pt x="18228" y="14463"/>
                    </a:lnTo>
                    <a:lnTo>
                      <a:pt x="19059" y="14358"/>
                    </a:lnTo>
                    <a:lnTo>
                      <a:pt x="19108" y="14358"/>
                    </a:lnTo>
                    <a:lnTo>
                      <a:pt x="19303" y="14274"/>
                    </a:lnTo>
                    <a:lnTo>
                      <a:pt x="19303" y="14170"/>
                    </a:lnTo>
                    <a:lnTo>
                      <a:pt x="19059" y="14044"/>
                    </a:lnTo>
                    <a:lnTo>
                      <a:pt x="18863" y="13940"/>
                    </a:lnTo>
                    <a:lnTo>
                      <a:pt x="18863" y="13814"/>
                    </a:lnTo>
                    <a:lnTo>
                      <a:pt x="19303" y="13709"/>
                    </a:lnTo>
                    <a:lnTo>
                      <a:pt x="21356" y="13291"/>
                    </a:lnTo>
                    <a:lnTo>
                      <a:pt x="21600" y="13102"/>
                    </a:lnTo>
                    <a:lnTo>
                      <a:pt x="21600" y="12830"/>
                    </a:lnTo>
                    <a:lnTo>
                      <a:pt x="21405" y="12642"/>
                    </a:lnTo>
                    <a:lnTo>
                      <a:pt x="20378" y="12077"/>
                    </a:lnTo>
                    <a:lnTo>
                      <a:pt x="19548" y="11365"/>
                    </a:lnTo>
                    <a:lnTo>
                      <a:pt x="19108" y="10695"/>
                    </a:lnTo>
                    <a:lnTo>
                      <a:pt x="18766" y="9921"/>
                    </a:lnTo>
                    <a:lnTo>
                      <a:pt x="17984" y="9733"/>
                    </a:lnTo>
                    <a:lnTo>
                      <a:pt x="17300" y="9523"/>
                    </a:lnTo>
                    <a:lnTo>
                      <a:pt x="16567" y="9293"/>
                    </a:lnTo>
                    <a:lnTo>
                      <a:pt x="15931" y="9063"/>
                    </a:lnTo>
                    <a:lnTo>
                      <a:pt x="15491" y="8833"/>
                    </a:lnTo>
                    <a:lnTo>
                      <a:pt x="15247" y="8602"/>
                    </a:lnTo>
                    <a:lnTo>
                      <a:pt x="15052" y="8414"/>
                    </a:lnTo>
                    <a:lnTo>
                      <a:pt x="15003" y="8184"/>
                    </a:lnTo>
                    <a:lnTo>
                      <a:pt x="13928" y="7598"/>
                    </a:lnTo>
                    <a:lnTo>
                      <a:pt x="14172" y="7095"/>
                    </a:lnTo>
                    <a:lnTo>
                      <a:pt x="14710" y="6572"/>
                    </a:lnTo>
                    <a:lnTo>
                      <a:pt x="15052" y="6049"/>
                    </a:lnTo>
                    <a:lnTo>
                      <a:pt x="15052" y="5588"/>
                    </a:lnTo>
                    <a:lnTo>
                      <a:pt x="14563" y="5819"/>
                    </a:lnTo>
                    <a:lnTo>
                      <a:pt x="14025" y="6153"/>
                    </a:lnTo>
                    <a:lnTo>
                      <a:pt x="13683" y="6426"/>
                    </a:lnTo>
                    <a:lnTo>
                      <a:pt x="13292" y="6572"/>
                    </a:lnTo>
                    <a:lnTo>
                      <a:pt x="13146" y="5923"/>
                    </a:lnTo>
                    <a:lnTo>
                      <a:pt x="13243" y="5316"/>
                    </a:lnTo>
                    <a:lnTo>
                      <a:pt x="13292" y="4688"/>
                    </a:lnTo>
                    <a:lnTo>
                      <a:pt x="13292" y="4081"/>
                    </a:lnTo>
                    <a:lnTo>
                      <a:pt x="13683" y="3705"/>
                    </a:lnTo>
                    <a:lnTo>
                      <a:pt x="13683" y="3056"/>
                    </a:lnTo>
                    <a:lnTo>
                      <a:pt x="13732" y="2784"/>
                    </a:lnTo>
                    <a:lnTo>
                      <a:pt x="13732" y="2574"/>
                    </a:lnTo>
                    <a:lnTo>
                      <a:pt x="13928" y="2365"/>
                    </a:lnTo>
                    <a:lnTo>
                      <a:pt x="14172" y="2177"/>
                    </a:lnTo>
                    <a:lnTo>
                      <a:pt x="14465" y="2030"/>
                    </a:lnTo>
                    <a:lnTo>
                      <a:pt x="14563" y="1967"/>
                    </a:lnTo>
                    <a:lnTo>
                      <a:pt x="14710" y="1926"/>
                    </a:lnTo>
                    <a:lnTo>
                      <a:pt x="14807" y="1800"/>
                    </a:lnTo>
                    <a:lnTo>
                      <a:pt x="15003" y="1737"/>
                    </a:lnTo>
                    <a:lnTo>
                      <a:pt x="15052" y="1737"/>
                    </a:lnTo>
                    <a:lnTo>
                      <a:pt x="15491" y="1653"/>
                    </a:lnTo>
                    <a:lnTo>
                      <a:pt x="15785" y="1612"/>
                    </a:lnTo>
                    <a:lnTo>
                      <a:pt x="16029" y="1612"/>
                    </a:lnTo>
                    <a:lnTo>
                      <a:pt x="16322" y="1549"/>
                    </a:lnTo>
                    <a:lnTo>
                      <a:pt x="16469" y="1549"/>
                    </a:lnTo>
                    <a:lnTo>
                      <a:pt x="16567" y="1507"/>
                    </a:lnTo>
                    <a:lnTo>
                      <a:pt x="16860" y="1402"/>
                    </a:lnTo>
                    <a:lnTo>
                      <a:pt x="16860" y="1319"/>
                    </a:lnTo>
                    <a:lnTo>
                      <a:pt x="16469" y="1047"/>
                    </a:lnTo>
                    <a:lnTo>
                      <a:pt x="16469" y="858"/>
                    </a:lnTo>
                    <a:lnTo>
                      <a:pt x="16322" y="858"/>
                    </a:lnTo>
                    <a:lnTo>
                      <a:pt x="16322" y="795"/>
                    </a:lnTo>
                    <a:lnTo>
                      <a:pt x="16029" y="628"/>
                    </a:lnTo>
                    <a:lnTo>
                      <a:pt x="15687" y="440"/>
                    </a:lnTo>
                    <a:lnTo>
                      <a:pt x="15491" y="230"/>
                    </a:lnTo>
                    <a:lnTo>
                      <a:pt x="15443" y="0"/>
                    </a:lnTo>
                    <a:lnTo>
                      <a:pt x="12168" y="858"/>
                    </a:lnTo>
                    <a:lnTo>
                      <a:pt x="9187" y="1967"/>
                    </a:lnTo>
                    <a:lnTo>
                      <a:pt x="6500" y="3160"/>
                    </a:lnTo>
                    <a:lnTo>
                      <a:pt x="4300" y="4563"/>
                    </a:lnTo>
                    <a:lnTo>
                      <a:pt x="2443" y="6049"/>
                    </a:lnTo>
                    <a:lnTo>
                      <a:pt x="1026" y="7660"/>
                    </a:lnTo>
                    <a:lnTo>
                      <a:pt x="244" y="9335"/>
                    </a:lnTo>
                    <a:lnTo>
                      <a:pt x="0" y="11093"/>
                    </a:lnTo>
                    <a:lnTo>
                      <a:pt x="244" y="12726"/>
                    </a:lnTo>
                    <a:lnTo>
                      <a:pt x="977" y="14233"/>
                    </a:lnTo>
                    <a:lnTo>
                      <a:pt x="2199" y="15719"/>
                    </a:lnTo>
                    <a:lnTo>
                      <a:pt x="3616" y="17142"/>
                    </a:lnTo>
                    <a:lnTo>
                      <a:pt x="5571" y="18398"/>
                    </a:lnTo>
                    <a:lnTo>
                      <a:pt x="7819" y="19633"/>
                    </a:lnTo>
                    <a:lnTo>
                      <a:pt x="10507" y="20658"/>
                    </a:lnTo>
                    <a:lnTo>
                      <a:pt x="13292" y="21600"/>
                    </a:lnTo>
                  </a:path>
                </a:pathLst>
              </a:cu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3" name="Figure"/>
              <p:cNvSpPr/>
              <p:nvPr/>
            </p:nvSpPr>
            <p:spPr>
              <a:xfrm>
                <a:off x="601662" y="0"/>
                <a:ext cx="1304928" cy="1906589"/>
              </a:xfrm>
              <a:custGeom>
                <a:avLst/>
                <a:gdLst/>
                <a:ahLst/>
                <a:cxnLst>
                  <a:cxn ang="0">
                    <a:pos x="wd2" y="hd2"/>
                  </a:cxn>
                  <a:cxn ang="5400000">
                    <a:pos x="wd2" y="hd2"/>
                  </a:cxn>
                  <a:cxn ang="10800000">
                    <a:pos x="wd2" y="hd2"/>
                  </a:cxn>
                  <a:cxn ang="16200000">
                    <a:pos x="wd2" y="hd2"/>
                  </a:cxn>
                </a:cxnLst>
                <a:rect l="0" t="0" r="r" b="b"/>
                <a:pathLst>
                  <a:path w="21600" h="21600" extrusionOk="0">
                    <a:moveTo>
                      <a:pt x="21075" y="13226"/>
                    </a:moveTo>
                    <a:lnTo>
                      <a:pt x="21180" y="13010"/>
                    </a:lnTo>
                    <a:lnTo>
                      <a:pt x="21206" y="12813"/>
                    </a:lnTo>
                    <a:lnTo>
                      <a:pt x="21311" y="12615"/>
                    </a:lnTo>
                    <a:lnTo>
                      <a:pt x="21364" y="12417"/>
                    </a:lnTo>
                    <a:lnTo>
                      <a:pt x="21075" y="12417"/>
                    </a:lnTo>
                    <a:lnTo>
                      <a:pt x="20891" y="12363"/>
                    </a:lnTo>
                    <a:lnTo>
                      <a:pt x="20550" y="12327"/>
                    </a:lnTo>
                    <a:lnTo>
                      <a:pt x="20366" y="12220"/>
                    </a:lnTo>
                    <a:lnTo>
                      <a:pt x="20209" y="12130"/>
                    </a:lnTo>
                    <a:lnTo>
                      <a:pt x="20130" y="11968"/>
                    </a:lnTo>
                    <a:lnTo>
                      <a:pt x="19973" y="11878"/>
                    </a:lnTo>
                    <a:lnTo>
                      <a:pt x="19947" y="11770"/>
                    </a:lnTo>
                    <a:lnTo>
                      <a:pt x="19842" y="11519"/>
                    </a:lnTo>
                    <a:lnTo>
                      <a:pt x="19842" y="11213"/>
                    </a:lnTo>
                    <a:lnTo>
                      <a:pt x="19947" y="10962"/>
                    </a:lnTo>
                    <a:lnTo>
                      <a:pt x="20130" y="10764"/>
                    </a:lnTo>
                    <a:lnTo>
                      <a:pt x="20498" y="10728"/>
                    </a:lnTo>
                    <a:lnTo>
                      <a:pt x="20786" y="10764"/>
                    </a:lnTo>
                    <a:lnTo>
                      <a:pt x="21075" y="10926"/>
                    </a:lnTo>
                    <a:lnTo>
                      <a:pt x="21311" y="11052"/>
                    </a:lnTo>
                    <a:lnTo>
                      <a:pt x="21495" y="11285"/>
                    </a:lnTo>
                    <a:lnTo>
                      <a:pt x="21600" y="11123"/>
                    </a:lnTo>
                    <a:lnTo>
                      <a:pt x="21600" y="10728"/>
                    </a:lnTo>
                    <a:lnTo>
                      <a:pt x="21495" y="9866"/>
                    </a:lnTo>
                    <a:lnTo>
                      <a:pt x="21364" y="9021"/>
                    </a:lnTo>
                    <a:lnTo>
                      <a:pt x="21180" y="8176"/>
                    </a:lnTo>
                    <a:lnTo>
                      <a:pt x="20786" y="7386"/>
                    </a:lnTo>
                    <a:lnTo>
                      <a:pt x="20366" y="6577"/>
                    </a:lnTo>
                    <a:lnTo>
                      <a:pt x="19842" y="5840"/>
                    </a:lnTo>
                    <a:lnTo>
                      <a:pt x="19264" y="5121"/>
                    </a:lnTo>
                    <a:lnTo>
                      <a:pt x="18608" y="4439"/>
                    </a:lnTo>
                    <a:lnTo>
                      <a:pt x="18503" y="4439"/>
                    </a:lnTo>
                    <a:lnTo>
                      <a:pt x="18424" y="4385"/>
                    </a:lnTo>
                    <a:lnTo>
                      <a:pt x="18319" y="4385"/>
                    </a:lnTo>
                    <a:lnTo>
                      <a:pt x="18188" y="4349"/>
                    </a:lnTo>
                    <a:lnTo>
                      <a:pt x="17768" y="4546"/>
                    </a:lnTo>
                    <a:lnTo>
                      <a:pt x="17532" y="4564"/>
                    </a:lnTo>
                    <a:lnTo>
                      <a:pt x="17322" y="4636"/>
                    </a:lnTo>
                    <a:lnTo>
                      <a:pt x="17086" y="4708"/>
                    </a:lnTo>
                    <a:lnTo>
                      <a:pt x="16850" y="4744"/>
                    </a:lnTo>
                    <a:lnTo>
                      <a:pt x="16561" y="4798"/>
                    </a:lnTo>
                    <a:lnTo>
                      <a:pt x="16246" y="4906"/>
                    </a:lnTo>
                    <a:lnTo>
                      <a:pt x="15905" y="4996"/>
                    </a:lnTo>
                    <a:lnTo>
                      <a:pt x="15590" y="5086"/>
                    </a:lnTo>
                    <a:lnTo>
                      <a:pt x="15301" y="5121"/>
                    </a:lnTo>
                    <a:lnTo>
                      <a:pt x="15065" y="5193"/>
                    </a:lnTo>
                    <a:lnTo>
                      <a:pt x="14881" y="5229"/>
                    </a:lnTo>
                    <a:lnTo>
                      <a:pt x="14619" y="5193"/>
                    </a:lnTo>
                    <a:lnTo>
                      <a:pt x="14540" y="5121"/>
                    </a:lnTo>
                    <a:lnTo>
                      <a:pt x="14383" y="5032"/>
                    </a:lnTo>
                    <a:lnTo>
                      <a:pt x="14356" y="4996"/>
                    </a:lnTo>
                    <a:lnTo>
                      <a:pt x="14251" y="4906"/>
                    </a:lnTo>
                    <a:lnTo>
                      <a:pt x="14068" y="4636"/>
                    </a:lnTo>
                    <a:lnTo>
                      <a:pt x="13963" y="4385"/>
                    </a:lnTo>
                    <a:lnTo>
                      <a:pt x="13963" y="4151"/>
                    </a:lnTo>
                    <a:lnTo>
                      <a:pt x="13910" y="3900"/>
                    </a:lnTo>
                    <a:lnTo>
                      <a:pt x="13963" y="3630"/>
                    </a:lnTo>
                    <a:lnTo>
                      <a:pt x="14199" y="3414"/>
                    </a:lnTo>
                    <a:lnTo>
                      <a:pt x="14487" y="3181"/>
                    </a:lnTo>
                    <a:lnTo>
                      <a:pt x="14776" y="3055"/>
                    </a:lnTo>
                    <a:lnTo>
                      <a:pt x="15065" y="2857"/>
                    </a:lnTo>
                    <a:lnTo>
                      <a:pt x="15301" y="2624"/>
                    </a:lnTo>
                    <a:lnTo>
                      <a:pt x="15432" y="2408"/>
                    </a:lnTo>
                    <a:lnTo>
                      <a:pt x="15432" y="2138"/>
                    </a:lnTo>
                    <a:lnTo>
                      <a:pt x="14907" y="1887"/>
                    </a:lnTo>
                    <a:lnTo>
                      <a:pt x="14487" y="1653"/>
                    </a:lnTo>
                    <a:lnTo>
                      <a:pt x="13438" y="1258"/>
                    </a:lnTo>
                    <a:lnTo>
                      <a:pt x="12887" y="1042"/>
                    </a:lnTo>
                    <a:lnTo>
                      <a:pt x="12362" y="845"/>
                    </a:lnTo>
                    <a:lnTo>
                      <a:pt x="11784" y="683"/>
                    </a:lnTo>
                    <a:lnTo>
                      <a:pt x="11233" y="557"/>
                    </a:lnTo>
                    <a:lnTo>
                      <a:pt x="11600" y="809"/>
                    </a:lnTo>
                    <a:lnTo>
                      <a:pt x="11942" y="1006"/>
                    </a:lnTo>
                    <a:lnTo>
                      <a:pt x="12204" y="1132"/>
                    </a:lnTo>
                    <a:lnTo>
                      <a:pt x="12703" y="1330"/>
                    </a:lnTo>
                    <a:lnTo>
                      <a:pt x="12729" y="1581"/>
                    </a:lnTo>
                    <a:lnTo>
                      <a:pt x="12703" y="1887"/>
                    </a:lnTo>
                    <a:lnTo>
                      <a:pt x="12545" y="2210"/>
                    </a:lnTo>
                    <a:lnTo>
                      <a:pt x="12545" y="2426"/>
                    </a:lnTo>
                    <a:lnTo>
                      <a:pt x="12703" y="2696"/>
                    </a:lnTo>
                    <a:lnTo>
                      <a:pt x="12703" y="2785"/>
                    </a:lnTo>
                    <a:lnTo>
                      <a:pt x="12598" y="2893"/>
                    </a:lnTo>
                    <a:lnTo>
                      <a:pt x="12440" y="2983"/>
                    </a:lnTo>
                    <a:lnTo>
                      <a:pt x="12309" y="3055"/>
                    </a:lnTo>
                    <a:lnTo>
                      <a:pt x="12204" y="3145"/>
                    </a:lnTo>
                    <a:lnTo>
                      <a:pt x="12204" y="3414"/>
                    </a:lnTo>
                    <a:lnTo>
                      <a:pt x="12178" y="3504"/>
                    </a:lnTo>
                    <a:lnTo>
                      <a:pt x="12073" y="3540"/>
                    </a:lnTo>
                    <a:lnTo>
                      <a:pt x="12020" y="3594"/>
                    </a:lnTo>
                    <a:lnTo>
                      <a:pt x="11889" y="3594"/>
                    </a:lnTo>
                    <a:lnTo>
                      <a:pt x="11732" y="3540"/>
                    </a:lnTo>
                    <a:lnTo>
                      <a:pt x="11600" y="3594"/>
                    </a:lnTo>
                    <a:lnTo>
                      <a:pt x="11364" y="3630"/>
                    </a:lnTo>
                    <a:lnTo>
                      <a:pt x="11233" y="3630"/>
                    </a:lnTo>
                    <a:lnTo>
                      <a:pt x="11128" y="3594"/>
                    </a:lnTo>
                    <a:lnTo>
                      <a:pt x="11128" y="3540"/>
                    </a:lnTo>
                    <a:lnTo>
                      <a:pt x="11076" y="3504"/>
                    </a:lnTo>
                    <a:lnTo>
                      <a:pt x="10997" y="2947"/>
                    </a:lnTo>
                    <a:lnTo>
                      <a:pt x="10787" y="2857"/>
                    </a:lnTo>
                    <a:lnTo>
                      <a:pt x="10656" y="2696"/>
                    </a:lnTo>
                    <a:lnTo>
                      <a:pt x="10236" y="2408"/>
                    </a:lnTo>
                    <a:lnTo>
                      <a:pt x="10131" y="2246"/>
                    </a:lnTo>
                    <a:lnTo>
                      <a:pt x="10078" y="2102"/>
                    </a:lnTo>
                    <a:lnTo>
                      <a:pt x="10000" y="1941"/>
                    </a:lnTo>
                    <a:lnTo>
                      <a:pt x="10078" y="1851"/>
                    </a:lnTo>
                    <a:lnTo>
                      <a:pt x="10131" y="1779"/>
                    </a:lnTo>
                    <a:lnTo>
                      <a:pt x="10236" y="1779"/>
                    </a:lnTo>
                    <a:lnTo>
                      <a:pt x="10236" y="1743"/>
                    </a:lnTo>
                    <a:lnTo>
                      <a:pt x="10262" y="1743"/>
                    </a:lnTo>
                    <a:lnTo>
                      <a:pt x="10419" y="1851"/>
                    </a:lnTo>
                    <a:lnTo>
                      <a:pt x="10656" y="1941"/>
                    </a:lnTo>
                    <a:lnTo>
                      <a:pt x="10839" y="1977"/>
                    </a:lnTo>
                    <a:lnTo>
                      <a:pt x="11128" y="1977"/>
                    </a:lnTo>
                    <a:lnTo>
                      <a:pt x="11128" y="1294"/>
                    </a:lnTo>
                    <a:lnTo>
                      <a:pt x="10787" y="1006"/>
                    </a:lnTo>
                    <a:lnTo>
                      <a:pt x="10367" y="755"/>
                    </a:lnTo>
                    <a:lnTo>
                      <a:pt x="9895" y="485"/>
                    </a:lnTo>
                    <a:lnTo>
                      <a:pt x="9553" y="162"/>
                    </a:lnTo>
                    <a:lnTo>
                      <a:pt x="9186" y="90"/>
                    </a:lnTo>
                    <a:lnTo>
                      <a:pt x="8897" y="36"/>
                    </a:lnTo>
                    <a:lnTo>
                      <a:pt x="8530" y="0"/>
                    </a:lnTo>
                    <a:lnTo>
                      <a:pt x="8084" y="0"/>
                    </a:lnTo>
                    <a:lnTo>
                      <a:pt x="8084" y="90"/>
                    </a:lnTo>
                    <a:lnTo>
                      <a:pt x="8057" y="162"/>
                    </a:lnTo>
                    <a:lnTo>
                      <a:pt x="7585" y="252"/>
                    </a:lnTo>
                    <a:lnTo>
                      <a:pt x="7375" y="485"/>
                    </a:lnTo>
                    <a:lnTo>
                      <a:pt x="7244" y="755"/>
                    </a:lnTo>
                    <a:lnTo>
                      <a:pt x="6955" y="1006"/>
                    </a:lnTo>
                    <a:lnTo>
                      <a:pt x="6588" y="1006"/>
                    </a:lnTo>
                    <a:lnTo>
                      <a:pt x="6535" y="1042"/>
                    </a:lnTo>
                    <a:lnTo>
                      <a:pt x="6299" y="1294"/>
                    </a:lnTo>
                    <a:lnTo>
                      <a:pt x="6063" y="1563"/>
                    </a:lnTo>
                    <a:lnTo>
                      <a:pt x="5879" y="1779"/>
                    </a:lnTo>
                    <a:lnTo>
                      <a:pt x="5590" y="1977"/>
                    </a:lnTo>
                    <a:lnTo>
                      <a:pt x="5485" y="1977"/>
                    </a:lnTo>
                    <a:lnTo>
                      <a:pt x="5485" y="2049"/>
                    </a:lnTo>
                    <a:lnTo>
                      <a:pt x="4829" y="2498"/>
                    </a:lnTo>
                    <a:lnTo>
                      <a:pt x="4829" y="2534"/>
                    </a:lnTo>
                    <a:lnTo>
                      <a:pt x="5118" y="2624"/>
                    </a:lnTo>
                    <a:lnTo>
                      <a:pt x="5485" y="2696"/>
                    </a:lnTo>
                    <a:lnTo>
                      <a:pt x="5879" y="2749"/>
                    </a:lnTo>
                    <a:lnTo>
                      <a:pt x="6141" y="2749"/>
                    </a:lnTo>
                    <a:lnTo>
                      <a:pt x="6194" y="2785"/>
                    </a:lnTo>
                    <a:lnTo>
                      <a:pt x="6299" y="2785"/>
                    </a:lnTo>
                    <a:lnTo>
                      <a:pt x="6299" y="2857"/>
                    </a:lnTo>
                    <a:lnTo>
                      <a:pt x="6351" y="2893"/>
                    </a:lnTo>
                    <a:lnTo>
                      <a:pt x="6299" y="2947"/>
                    </a:lnTo>
                    <a:lnTo>
                      <a:pt x="6141" y="2983"/>
                    </a:lnTo>
                    <a:lnTo>
                      <a:pt x="6063" y="3055"/>
                    </a:lnTo>
                    <a:lnTo>
                      <a:pt x="5905" y="3073"/>
                    </a:lnTo>
                    <a:lnTo>
                      <a:pt x="5774" y="3235"/>
                    </a:lnTo>
                    <a:lnTo>
                      <a:pt x="5643" y="3504"/>
                    </a:lnTo>
                    <a:lnTo>
                      <a:pt x="5485" y="3738"/>
                    </a:lnTo>
                    <a:lnTo>
                      <a:pt x="5485" y="3989"/>
                    </a:lnTo>
                    <a:lnTo>
                      <a:pt x="5590" y="4079"/>
                    </a:lnTo>
                    <a:lnTo>
                      <a:pt x="5643" y="4079"/>
                    </a:lnTo>
                    <a:lnTo>
                      <a:pt x="5590" y="4151"/>
                    </a:lnTo>
                    <a:lnTo>
                      <a:pt x="5485" y="4277"/>
                    </a:lnTo>
                    <a:lnTo>
                      <a:pt x="5643" y="4385"/>
                    </a:lnTo>
                    <a:lnTo>
                      <a:pt x="6063" y="4187"/>
                    </a:lnTo>
                    <a:lnTo>
                      <a:pt x="6824" y="4151"/>
                    </a:lnTo>
                    <a:lnTo>
                      <a:pt x="6824" y="4079"/>
                    </a:lnTo>
                    <a:lnTo>
                      <a:pt x="6876" y="4061"/>
                    </a:lnTo>
                    <a:lnTo>
                      <a:pt x="6955" y="4061"/>
                    </a:lnTo>
                    <a:lnTo>
                      <a:pt x="7008" y="3989"/>
                    </a:lnTo>
                    <a:lnTo>
                      <a:pt x="7008" y="3594"/>
                    </a:lnTo>
                    <a:lnTo>
                      <a:pt x="7585" y="2785"/>
                    </a:lnTo>
                    <a:lnTo>
                      <a:pt x="7664" y="2785"/>
                    </a:lnTo>
                    <a:lnTo>
                      <a:pt x="7952" y="3055"/>
                    </a:lnTo>
                    <a:lnTo>
                      <a:pt x="8189" y="3235"/>
                    </a:lnTo>
                    <a:lnTo>
                      <a:pt x="8477" y="3504"/>
                    </a:lnTo>
                    <a:lnTo>
                      <a:pt x="8818" y="3702"/>
                    </a:lnTo>
                    <a:lnTo>
                      <a:pt x="9002" y="3792"/>
                    </a:lnTo>
                    <a:lnTo>
                      <a:pt x="9055" y="3900"/>
                    </a:lnTo>
                    <a:lnTo>
                      <a:pt x="9186" y="4061"/>
                    </a:lnTo>
                    <a:lnTo>
                      <a:pt x="9291" y="4151"/>
                    </a:lnTo>
                    <a:lnTo>
                      <a:pt x="9291" y="4636"/>
                    </a:lnTo>
                    <a:lnTo>
                      <a:pt x="9422" y="4906"/>
                    </a:lnTo>
                    <a:lnTo>
                      <a:pt x="9553" y="5086"/>
                    </a:lnTo>
                    <a:lnTo>
                      <a:pt x="9842" y="5283"/>
                    </a:lnTo>
                    <a:lnTo>
                      <a:pt x="9842" y="5355"/>
                    </a:lnTo>
                    <a:lnTo>
                      <a:pt x="9763" y="5391"/>
                    </a:lnTo>
                    <a:lnTo>
                      <a:pt x="9763" y="5481"/>
                    </a:lnTo>
                    <a:lnTo>
                      <a:pt x="9711" y="5553"/>
                    </a:lnTo>
                    <a:lnTo>
                      <a:pt x="9422" y="5481"/>
                    </a:lnTo>
                    <a:lnTo>
                      <a:pt x="9133" y="5283"/>
                    </a:lnTo>
                    <a:lnTo>
                      <a:pt x="8818" y="5121"/>
                    </a:lnTo>
                    <a:lnTo>
                      <a:pt x="8477" y="5086"/>
                    </a:lnTo>
                    <a:lnTo>
                      <a:pt x="8241" y="5193"/>
                    </a:lnTo>
                    <a:lnTo>
                      <a:pt x="8084" y="5283"/>
                    </a:lnTo>
                    <a:lnTo>
                      <a:pt x="7847" y="5391"/>
                    </a:lnTo>
                    <a:lnTo>
                      <a:pt x="7769" y="5481"/>
                    </a:lnTo>
                    <a:lnTo>
                      <a:pt x="7821" y="5553"/>
                    </a:lnTo>
                    <a:lnTo>
                      <a:pt x="7847" y="5571"/>
                    </a:lnTo>
                    <a:lnTo>
                      <a:pt x="7847" y="5643"/>
                    </a:lnTo>
                    <a:lnTo>
                      <a:pt x="8189" y="5643"/>
                    </a:lnTo>
                    <a:lnTo>
                      <a:pt x="8320" y="5679"/>
                    </a:lnTo>
                    <a:lnTo>
                      <a:pt x="8372" y="5768"/>
                    </a:lnTo>
                    <a:lnTo>
                      <a:pt x="8477" y="5930"/>
                    </a:lnTo>
                    <a:lnTo>
                      <a:pt x="8372" y="6002"/>
                    </a:lnTo>
                    <a:lnTo>
                      <a:pt x="8320" y="6092"/>
                    </a:lnTo>
                    <a:lnTo>
                      <a:pt x="6824" y="5876"/>
                    </a:lnTo>
                    <a:lnTo>
                      <a:pt x="6824" y="6200"/>
                    </a:lnTo>
                    <a:lnTo>
                      <a:pt x="6719" y="6236"/>
                    </a:lnTo>
                    <a:lnTo>
                      <a:pt x="6588" y="6397"/>
                    </a:lnTo>
                    <a:lnTo>
                      <a:pt x="6535" y="6415"/>
                    </a:lnTo>
                    <a:lnTo>
                      <a:pt x="6351" y="6577"/>
                    </a:lnTo>
                    <a:lnTo>
                      <a:pt x="5905" y="7062"/>
                    </a:lnTo>
                    <a:lnTo>
                      <a:pt x="4960" y="7386"/>
                    </a:lnTo>
                    <a:lnTo>
                      <a:pt x="4934" y="7422"/>
                    </a:lnTo>
                    <a:lnTo>
                      <a:pt x="4829" y="7529"/>
                    </a:lnTo>
                    <a:lnTo>
                      <a:pt x="4829" y="8590"/>
                    </a:lnTo>
                    <a:lnTo>
                      <a:pt x="4540" y="8590"/>
                    </a:lnTo>
                    <a:lnTo>
                      <a:pt x="4304" y="8536"/>
                    </a:lnTo>
                    <a:lnTo>
                      <a:pt x="4121" y="8428"/>
                    </a:lnTo>
                    <a:lnTo>
                      <a:pt x="3963" y="8338"/>
                    </a:lnTo>
                    <a:lnTo>
                      <a:pt x="3963" y="8069"/>
                    </a:lnTo>
                    <a:lnTo>
                      <a:pt x="3884" y="7817"/>
                    </a:lnTo>
                    <a:lnTo>
                      <a:pt x="3701" y="7619"/>
                    </a:lnTo>
                    <a:lnTo>
                      <a:pt x="3412" y="7422"/>
                    </a:lnTo>
                    <a:lnTo>
                      <a:pt x="3071" y="7494"/>
                    </a:lnTo>
                    <a:lnTo>
                      <a:pt x="2887" y="7494"/>
                    </a:lnTo>
                    <a:lnTo>
                      <a:pt x="2651" y="7422"/>
                    </a:lnTo>
                    <a:lnTo>
                      <a:pt x="2467" y="7332"/>
                    </a:lnTo>
                    <a:lnTo>
                      <a:pt x="2178" y="7224"/>
                    </a:lnTo>
                    <a:lnTo>
                      <a:pt x="1890" y="7134"/>
                    </a:lnTo>
                    <a:lnTo>
                      <a:pt x="1548" y="7062"/>
                    </a:lnTo>
                    <a:lnTo>
                      <a:pt x="1286" y="7044"/>
                    </a:lnTo>
                    <a:lnTo>
                      <a:pt x="997" y="7224"/>
                    </a:lnTo>
                    <a:lnTo>
                      <a:pt x="551" y="7619"/>
                    </a:lnTo>
                    <a:lnTo>
                      <a:pt x="131" y="8051"/>
                    </a:lnTo>
                    <a:lnTo>
                      <a:pt x="0" y="8176"/>
                    </a:lnTo>
                    <a:lnTo>
                      <a:pt x="551" y="8536"/>
                    </a:lnTo>
                    <a:lnTo>
                      <a:pt x="656" y="9273"/>
                    </a:lnTo>
                    <a:lnTo>
                      <a:pt x="761" y="9273"/>
                    </a:lnTo>
                    <a:lnTo>
                      <a:pt x="997" y="9219"/>
                    </a:lnTo>
                    <a:lnTo>
                      <a:pt x="1129" y="9183"/>
                    </a:lnTo>
                    <a:lnTo>
                      <a:pt x="1286" y="9075"/>
                    </a:lnTo>
                    <a:lnTo>
                      <a:pt x="1417" y="8913"/>
                    </a:lnTo>
                    <a:lnTo>
                      <a:pt x="1522" y="8823"/>
                    </a:lnTo>
                    <a:lnTo>
                      <a:pt x="1653" y="8715"/>
                    </a:lnTo>
                    <a:lnTo>
                      <a:pt x="1890" y="8626"/>
                    </a:lnTo>
                    <a:lnTo>
                      <a:pt x="1942" y="8626"/>
                    </a:lnTo>
                    <a:lnTo>
                      <a:pt x="1942" y="8715"/>
                    </a:lnTo>
                    <a:lnTo>
                      <a:pt x="1653" y="9668"/>
                    </a:lnTo>
                    <a:lnTo>
                      <a:pt x="2073" y="9991"/>
                    </a:lnTo>
                    <a:lnTo>
                      <a:pt x="2021" y="10189"/>
                    </a:lnTo>
                    <a:lnTo>
                      <a:pt x="1785" y="10315"/>
                    </a:lnTo>
                    <a:lnTo>
                      <a:pt x="1548" y="10477"/>
                    </a:lnTo>
                    <a:lnTo>
                      <a:pt x="1417" y="10728"/>
                    </a:lnTo>
                    <a:lnTo>
                      <a:pt x="1417" y="10926"/>
                    </a:lnTo>
                    <a:lnTo>
                      <a:pt x="1653" y="11123"/>
                    </a:lnTo>
                    <a:lnTo>
                      <a:pt x="1942" y="11321"/>
                    </a:lnTo>
                    <a:lnTo>
                      <a:pt x="2310" y="11519"/>
                    </a:lnTo>
                    <a:lnTo>
                      <a:pt x="2651" y="11609"/>
                    </a:lnTo>
                    <a:lnTo>
                      <a:pt x="2992" y="11609"/>
                    </a:lnTo>
                    <a:lnTo>
                      <a:pt x="3254" y="11573"/>
                    </a:lnTo>
                    <a:lnTo>
                      <a:pt x="3464" y="11519"/>
                    </a:lnTo>
                    <a:lnTo>
                      <a:pt x="3701" y="11411"/>
                    </a:lnTo>
                    <a:lnTo>
                      <a:pt x="3884" y="11411"/>
                    </a:lnTo>
                    <a:lnTo>
                      <a:pt x="4016" y="11483"/>
                    </a:lnTo>
                    <a:lnTo>
                      <a:pt x="4199" y="11519"/>
                    </a:lnTo>
                    <a:lnTo>
                      <a:pt x="4409" y="11573"/>
                    </a:lnTo>
                    <a:lnTo>
                      <a:pt x="4829" y="11716"/>
                    </a:lnTo>
                    <a:lnTo>
                      <a:pt x="5118" y="11878"/>
                    </a:lnTo>
                    <a:lnTo>
                      <a:pt x="5485" y="12040"/>
                    </a:lnTo>
                    <a:lnTo>
                      <a:pt x="5774" y="12166"/>
                    </a:lnTo>
                    <a:lnTo>
                      <a:pt x="5905" y="12417"/>
                    </a:lnTo>
                    <a:lnTo>
                      <a:pt x="6010" y="12687"/>
                    </a:lnTo>
                    <a:lnTo>
                      <a:pt x="6063" y="12974"/>
                    </a:lnTo>
                    <a:lnTo>
                      <a:pt x="6141" y="13262"/>
                    </a:lnTo>
                    <a:lnTo>
                      <a:pt x="6535" y="13370"/>
                    </a:lnTo>
                    <a:lnTo>
                      <a:pt x="6876" y="13460"/>
                    </a:lnTo>
                    <a:lnTo>
                      <a:pt x="7244" y="13621"/>
                    </a:lnTo>
                    <a:lnTo>
                      <a:pt x="7532" y="13873"/>
                    </a:lnTo>
                    <a:lnTo>
                      <a:pt x="7821" y="14376"/>
                    </a:lnTo>
                    <a:lnTo>
                      <a:pt x="8084" y="14915"/>
                    </a:lnTo>
                    <a:lnTo>
                      <a:pt x="8372" y="15472"/>
                    </a:lnTo>
                    <a:lnTo>
                      <a:pt x="8766" y="15921"/>
                    </a:lnTo>
                    <a:lnTo>
                      <a:pt x="9186" y="16245"/>
                    </a:lnTo>
                    <a:lnTo>
                      <a:pt x="9606" y="16604"/>
                    </a:lnTo>
                    <a:lnTo>
                      <a:pt x="10000" y="16964"/>
                    </a:lnTo>
                    <a:lnTo>
                      <a:pt x="10367" y="17359"/>
                    </a:lnTo>
                    <a:lnTo>
                      <a:pt x="10419" y="17611"/>
                    </a:lnTo>
                    <a:lnTo>
                      <a:pt x="10419" y="17844"/>
                    </a:lnTo>
                    <a:lnTo>
                      <a:pt x="10262" y="18096"/>
                    </a:lnTo>
                    <a:lnTo>
                      <a:pt x="10000" y="18294"/>
                    </a:lnTo>
                    <a:lnTo>
                      <a:pt x="9553" y="18365"/>
                    </a:lnTo>
                    <a:lnTo>
                      <a:pt x="9133" y="18455"/>
                    </a:lnTo>
                    <a:lnTo>
                      <a:pt x="8766" y="18545"/>
                    </a:lnTo>
                    <a:lnTo>
                      <a:pt x="8372" y="18653"/>
                    </a:lnTo>
                    <a:lnTo>
                      <a:pt x="8057" y="18743"/>
                    </a:lnTo>
                    <a:lnTo>
                      <a:pt x="7664" y="18904"/>
                    </a:lnTo>
                    <a:lnTo>
                      <a:pt x="7296" y="19102"/>
                    </a:lnTo>
                    <a:lnTo>
                      <a:pt x="6876" y="19300"/>
                    </a:lnTo>
                    <a:lnTo>
                      <a:pt x="6535" y="19462"/>
                    </a:lnTo>
                    <a:lnTo>
                      <a:pt x="6063" y="19587"/>
                    </a:lnTo>
                    <a:lnTo>
                      <a:pt x="5643" y="19659"/>
                    </a:lnTo>
                    <a:lnTo>
                      <a:pt x="5197" y="19749"/>
                    </a:lnTo>
                    <a:lnTo>
                      <a:pt x="4777" y="19857"/>
                    </a:lnTo>
                    <a:lnTo>
                      <a:pt x="4304" y="19947"/>
                    </a:lnTo>
                    <a:lnTo>
                      <a:pt x="3963" y="20108"/>
                    </a:lnTo>
                    <a:lnTo>
                      <a:pt x="3701" y="20342"/>
                    </a:lnTo>
                    <a:lnTo>
                      <a:pt x="3254" y="20594"/>
                    </a:lnTo>
                    <a:lnTo>
                      <a:pt x="2782" y="20845"/>
                    </a:lnTo>
                    <a:lnTo>
                      <a:pt x="2310" y="21043"/>
                    </a:lnTo>
                    <a:lnTo>
                      <a:pt x="1785" y="21205"/>
                    </a:lnTo>
                    <a:lnTo>
                      <a:pt x="2310" y="21312"/>
                    </a:lnTo>
                    <a:lnTo>
                      <a:pt x="2782" y="21348"/>
                    </a:lnTo>
                    <a:lnTo>
                      <a:pt x="3254" y="21438"/>
                    </a:lnTo>
                    <a:lnTo>
                      <a:pt x="3727" y="21510"/>
                    </a:lnTo>
                    <a:lnTo>
                      <a:pt x="4252" y="21528"/>
                    </a:lnTo>
                    <a:lnTo>
                      <a:pt x="4777" y="21528"/>
                    </a:lnTo>
                    <a:lnTo>
                      <a:pt x="5249" y="21600"/>
                    </a:lnTo>
                    <a:lnTo>
                      <a:pt x="6614" y="21600"/>
                    </a:lnTo>
                    <a:lnTo>
                      <a:pt x="7532" y="21528"/>
                    </a:lnTo>
                    <a:lnTo>
                      <a:pt x="8372" y="21438"/>
                    </a:lnTo>
                    <a:lnTo>
                      <a:pt x="9291" y="21312"/>
                    </a:lnTo>
                    <a:lnTo>
                      <a:pt x="10131" y="21151"/>
                    </a:lnTo>
                    <a:lnTo>
                      <a:pt x="10944" y="20989"/>
                    </a:lnTo>
                    <a:lnTo>
                      <a:pt x="11732" y="20755"/>
                    </a:lnTo>
                    <a:lnTo>
                      <a:pt x="12545" y="20504"/>
                    </a:lnTo>
                    <a:lnTo>
                      <a:pt x="13254" y="20234"/>
                    </a:lnTo>
                    <a:lnTo>
                      <a:pt x="14068" y="19947"/>
                    </a:lnTo>
                    <a:lnTo>
                      <a:pt x="14671" y="19659"/>
                    </a:lnTo>
                    <a:lnTo>
                      <a:pt x="15432" y="19300"/>
                    </a:lnTo>
                    <a:lnTo>
                      <a:pt x="16088" y="18904"/>
                    </a:lnTo>
                    <a:lnTo>
                      <a:pt x="16718" y="18491"/>
                    </a:lnTo>
                    <a:lnTo>
                      <a:pt x="17322" y="18096"/>
                    </a:lnTo>
                    <a:lnTo>
                      <a:pt x="17899" y="17647"/>
                    </a:lnTo>
                    <a:lnTo>
                      <a:pt x="17479" y="17359"/>
                    </a:lnTo>
                    <a:lnTo>
                      <a:pt x="16955" y="17161"/>
                    </a:lnTo>
                    <a:lnTo>
                      <a:pt x="16430" y="16892"/>
                    </a:lnTo>
                    <a:lnTo>
                      <a:pt x="16010" y="16694"/>
                    </a:lnTo>
                    <a:lnTo>
                      <a:pt x="15485" y="16568"/>
                    </a:lnTo>
                    <a:lnTo>
                      <a:pt x="15065" y="16479"/>
                    </a:lnTo>
                    <a:lnTo>
                      <a:pt x="14619" y="16245"/>
                    </a:lnTo>
                    <a:lnTo>
                      <a:pt x="14356" y="16047"/>
                    </a:lnTo>
                    <a:lnTo>
                      <a:pt x="14356" y="15957"/>
                    </a:lnTo>
                    <a:lnTo>
                      <a:pt x="14251" y="15957"/>
                    </a:lnTo>
                    <a:lnTo>
                      <a:pt x="14251" y="15706"/>
                    </a:lnTo>
                    <a:lnTo>
                      <a:pt x="14356" y="15508"/>
                    </a:lnTo>
                    <a:lnTo>
                      <a:pt x="14356" y="15364"/>
                    </a:lnTo>
                    <a:lnTo>
                      <a:pt x="14383" y="15185"/>
                    </a:lnTo>
                    <a:lnTo>
                      <a:pt x="14619" y="14717"/>
                    </a:lnTo>
                    <a:lnTo>
                      <a:pt x="14881" y="14214"/>
                    </a:lnTo>
                    <a:lnTo>
                      <a:pt x="15196" y="13819"/>
                    </a:lnTo>
                    <a:lnTo>
                      <a:pt x="15774" y="13531"/>
                    </a:lnTo>
                    <a:lnTo>
                      <a:pt x="16088" y="13460"/>
                    </a:lnTo>
                    <a:lnTo>
                      <a:pt x="16377" y="13370"/>
                    </a:lnTo>
                    <a:lnTo>
                      <a:pt x="16561" y="13334"/>
                    </a:lnTo>
                    <a:lnTo>
                      <a:pt x="16850" y="13262"/>
                    </a:lnTo>
                    <a:lnTo>
                      <a:pt x="17191" y="13262"/>
                    </a:lnTo>
                    <a:lnTo>
                      <a:pt x="17479" y="13226"/>
                    </a:lnTo>
                    <a:lnTo>
                      <a:pt x="17663" y="13100"/>
                    </a:lnTo>
                    <a:lnTo>
                      <a:pt x="17952" y="13064"/>
                    </a:lnTo>
                    <a:lnTo>
                      <a:pt x="18241" y="13064"/>
                    </a:lnTo>
                    <a:lnTo>
                      <a:pt x="18477" y="12974"/>
                    </a:lnTo>
                    <a:lnTo>
                      <a:pt x="18765" y="12902"/>
                    </a:lnTo>
                    <a:lnTo>
                      <a:pt x="19028" y="12813"/>
                    </a:lnTo>
                    <a:lnTo>
                      <a:pt x="19317" y="12777"/>
                    </a:lnTo>
                    <a:lnTo>
                      <a:pt x="19658" y="12705"/>
                    </a:lnTo>
                    <a:lnTo>
                      <a:pt x="19947" y="12705"/>
                    </a:lnTo>
                    <a:lnTo>
                      <a:pt x="20209" y="12777"/>
                    </a:lnTo>
                    <a:lnTo>
                      <a:pt x="20366" y="12885"/>
                    </a:lnTo>
                    <a:lnTo>
                      <a:pt x="20550" y="12974"/>
                    </a:lnTo>
                    <a:lnTo>
                      <a:pt x="20786" y="13100"/>
                    </a:lnTo>
                    <a:lnTo>
                      <a:pt x="21075" y="13226"/>
                    </a:lnTo>
                  </a:path>
                </a:pathLst>
              </a:cu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4" name="Figure"/>
              <p:cNvSpPr/>
              <p:nvPr/>
            </p:nvSpPr>
            <p:spPr>
              <a:xfrm>
                <a:off x="841375" y="804862"/>
                <a:ext cx="96863" cy="112735"/>
              </a:xfrm>
              <a:custGeom>
                <a:avLst/>
                <a:gdLst/>
                <a:ahLst/>
                <a:cxnLst>
                  <a:cxn ang="0">
                    <a:pos x="wd2" y="hd2"/>
                  </a:cxn>
                  <a:cxn ang="5400000">
                    <a:pos x="wd2" y="hd2"/>
                  </a:cxn>
                  <a:cxn ang="10800000">
                    <a:pos x="wd2" y="hd2"/>
                  </a:cxn>
                  <a:cxn ang="16200000">
                    <a:pos x="wd2" y="hd2"/>
                  </a:cxn>
                </a:cxnLst>
                <a:rect l="0" t="0" r="r" b="b"/>
                <a:pathLst>
                  <a:path w="21600" h="21600" extrusionOk="0">
                    <a:moveTo>
                      <a:pt x="14632" y="19500"/>
                    </a:moveTo>
                    <a:lnTo>
                      <a:pt x="20206" y="21600"/>
                    </a:lnTo>
                    <a:lnTo>
                      <a:pt x="21600" y="21600"/>
                    </a:lnTo>
                    <a:lnTo>
                      <a:pt x="21600" y="20100"/>
                    </a:lnTo>
                    <a:lnTo>
                      <a:pt x="20206" y="19500"/>
                    </a:lnTo>
                    <a:lnTo>
                      <a:pt x="20206" y="18600"/>
                    </a:lnTo>
                    <a:lnTo>
                      <a:pt x="15329" y="16800"/>
                    </a:lnTo>
                    <a:lnTo>
                      <a:pt x="12890" y="13500"/>
                    </a:lnTo>
                    <a:lnTo>
                      <a:pt x="10800" y="10200"/>
                    </a:lnTo>
                    <a:lnTo>
                      <a:pt x="9058" y="6000"/>
                    </a:lnTo>
                    <a:lnTo>
                      <a:pt x="3135" y="0"/>
                    </a:lnTo>
                    <a:lnTo>
                      <a:pt x="2090" y="1200"/>
                    </a:lnTo>
                    <a:lnTo>
                      <a:pt x="697" y="2700"/>
                    </a:lnTo>
                    <a:lnTo>
                      <a:pt x="0" y="3300"/>
                    </a:lnTo>
                    <a:lnTo>
                      <a:pt x="0" y="6000"/>
                    </a:lnTo>
                    <a:lnTo>
                      <a:pt x="3135" y="9300"/>
                    </a:lnTo>
                    <a:lnTo>
                      <a:pt x="6968" y="13500"/>
                    </a:lnTo>
                    <a:lnTo>
                      <a:pt x="10800" y="16800"/>
                    </a:lnTo>
                    <a:lnTo>
                      <a:pt x="14632" y="19500"/>
                    </a:lnTo>
                  </a:path>
                </a:pathLst>
              </a:cu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grpSp>
      <p:sp>
        <p:nvSpPr>
          <p:cNvPr id="77" name="Texte du titre"/>
          <p:cNvSpPr txBox="1">
            <a:spLocks noGrp="1"/>
          </p:cNvSpPr>
          <p:nvPr>
            <p:ph type="title"/>
          </p:nvPr>
        </p:nvSpPr>
        <p:spPr>
          <a:xfrm>
            <a:off x="685800" y="2130425"/>
            <a:ext cx="7772400" cy="1470025"/>
          </a:xfrm>
          <a:prstGeom prst="rect">
            <a:avLst/>
          </a:prstGeom>
        </p:spPr>
        <p:txBody>
          <a:bodyPr>
            <a:normAutofit/>
          </a:bodyPr>
          <a:lstStyle/>
          <a:p>
            <a:r>
              <a:t>Texte du titre</a:t>
            </a:r>
          </a:p>
        </p:txBody>
      </p:sp>
      <p:sp>
        <p:nvSpPr>
          <p:cNvPr id="78" name="Texte niveau 1…"/>
          <p:cNvSpPr txBox="1">
            <a:spLocks noGrp="1"/>
          </p:cNvSpPr>
          <p:nvPr>
            <p:ph type="body" sz="quarter" idx="1"/>
          </p:nvPr>
        </p:nvSpPr>
        <p:spPr>
          <a:xfrm>
            <a:off x="1371600" y="3886200"/>
            <a:ext cx="6400800" cy="1752600"/>
          </a:xfrm>
          <a:prstGeom prst="rect">
            <a:avLst/>
          </a:prstGeom>
        </p:spPr>
        <p:txBody>
          <a:bodyPr lIns="45719" tIns="45719" rIns="45719" bIns="45719">
            <a:normAutofit/>
          </a:bodyPr>
          <a:lstStyle>
            <a:lvl1pPr algn="ctr"/>
            <a:lvl2pPr algn="ctr"/>
            <a:lvl3pPr algn="ctr"/>
            <a:lvl4pPr algn="ctr"/>
            <a:lvl5pPr algn="ctr"/>
          </a:lstStyle>
          <a:p>
            <a:r>
              <a:t>Texte niveau 1</a:t>
            </a:r>
          </a:p>
          <a:p>
            <a:pPr lvl="1"/>
            <a:r>
              <a:t>Texte niveau 2</a:t>
            </a:r>
          </a:p>
          <a:p>
            <a:pPr lvl="2"/>
            <a:r>
              <a:t>Texte niveau 3</a:t>
            </a:r>
          </a:p>
          <a:p>
            <a:pPr lvl="3"/>
            <a:r>
              <a:t>Texte niveau 4</a:t>
            </a:r>
          </a:p>
          <a:p>
            <a:pPr lvl="4"/>
            <a:r>
              <a:t>Texte niveau 5</a:t>
            </a:r>
          </a:p>
        </p:txBody>
      </p:sp>
      <p:sp>
        <p:nvSpPr>
          <p:cNvPr id="79" name="Numéro de diapositive"/>
          <p:cNvSpPr txBox="1">
            <a:spLocks noGrp="1"/>
          </p:cNvSpPr>
          <p:nvPr>
            <p:ph type="sldNum" sz="quarter" idx="2"/>
          </p:nvPr>
        </p:nvSpPr>
        <p:spPr>
          <a:xfrm>
            <a:off x="8172512" y="6248400"/>
            <a:ext cx="284101" cy="289247"/>
          </a:xfrm>
          <a:prstGeom prst="rect">
            <a:avLst/>
          </a:prstGeom>
        </p:spPr>
        <p:txBody>
          <a:bodyPr/>
          <a:lstStyle>
            <a:lvl1pPr algn="r">
              <a:spcBef>
                <a:spcPts val="800"/>
              </a:spcBef>
              <a:tabLst>
                <a:tab pos="444500" algn="l"/>
                <a:tab pos="889000" algn="l"/>
                <a:tab pos="1346200" algn="l"/>
                <a:tab pos="1790700" algn="l"/>
              </a:tabLst>
              <a:defRPr sz="1400">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86" name="Numéro de diapositive"/>
          <p:cNvSpPr txBox="1">
            <a:spLocks noGrp="1"/>
          </p:cNvSpPr>
          <p:nvPr>
            <p:ph type="sldNum" sz="quarter" idx="2"/>
          </p:nvPr>
        </p:nvSpPr>
        <p:spPr>
          <a:xfrm>
            <a:off x="8172512" y="6248400"/>
            <a:ext cx="284101" cy="289247"/>
          </a:xfrm>
          <a:prstGeom prst="rect">
            <a:avLst/>
          </a:prstGeom>
        </p:spPr>
        <p:txBody>
          <a:bodyPr/>
          <a:lstStyle>
            <a:lvl1pPr marL="215900" indent="-215900" algn="r">
              <a:tabLst>
                <a:tab pos="444500" algn="l"/>
                <a:tab pos="889000" algn="l"/>
                <a:tab pos="1346200" algn="l"/>
                <a:tab pos="1790700" algn="l"/>
              </a:tabLst>
              <a:defRPr sz="1400"/>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Rectangle"/>
          <p:cNvSpPr/>
          <p:nvPr/>
        </p:nvSpPr>
        <p:spPr>
          <a:xfrm>
            <a:off x="685800" y="6629400"/>
            <a:ext cx="3505200" cy="227013"/>
          </a:xfrm>
          <a:prstGeom prst="rect">
            <a:avLst/>
          </a:prstGeom>
          <a:solidFill>
            <a:srgbClr val="009999"/>
          </a:solidFill>
          <a:ln w="12700">
            <a:miter lim="400000"/>
          </a:ln>
        </p:spPr>
        <p:txBody>
          <a:bodyPr lIns="45719" rIns="45719" anchor="ctr"/>
          <a:lstStyle/>
          <a:p>
            <a:pPr>
              <a:defRPr>
                <a:solidFill>
                  <a:srgbClr val="FFFFFF"/>
                </a:solidFill>
              </a:defRPr>
            </a:pPr>
            <a:endParaRPr/>
          </a:p>
        </p:txBody>
      </p:sp>
      <p:sp>
        <p:nvSpPr>
          <p:cNvPr id="3" name="Rectangle"/>
          <p:cNvSpPr/>
          <p:nvPr/>
        </p:nvSpPr>
        <p:spPr>
          <a:xfrm>
            <a:off x="762000" y="762000"/>
            <a:ext cx="8380413" cy="762000"/>
          </a:xfrm>
          <a:prstGeom prst="rect">
            <a:avLst/>
          </a:prstGeom>
          <a:solidFill>
            <a:srgbClr val="009999"/>
          </a:solidFill>
          <a:ln w="12700">
            <a:miter lim="400000"/>
          </a:ln>
        </p:spPr>
        <p:txBody>
          <a:bodyPr lIns="45719" rIns="45719" anchor="ctr"/>
          <a:lstStyle/>
          <a:p>
            <a:pPr>
              <a:defRPr>
                <a:solidFill>
                  <a:srgbClr val="FFFFFF"/>
                </a:solidFill>
              </a:defRPr>
            </a:pPr>
            <a:endParaRPr/>
          </a:p>
        </p:txBody>
      </p:sp>
      <p:grpSp>
        <p:nvGrpSpPr>
          <p:cNvPr id="12" name="Groupe"/>
          <p:cNvGrpSpPr/>
          <p:nvPr/>
        </p:nvGrpSpPr>
        <p:grpSpPr>
          <a:xfrm>
            <a:off x="4538662" y="6746875"/>
            <a:ext cx="4330701" cy="63500"/>
            <a:chOff x="0" y="0"/>
            <a:chExt cx="4330700" cy="63500"/>
          </a:xfrm>
        </p:grpSpPr>
        <p:sp>
          <p:nvSpPr>
            <p:cNvPr id="4" name="Cercle"/>
            <p:cNvSpPr/>
            <p:nvPr/>
          </p:nvSpPr>
          <p:spPr>
            <a:xfrm>
              <a:off x="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5" name="Cercle"/>
            <p:cNvSpPr/>
            <p:nvPr/>
          </p:nvSpPr>
          <p:spPr>
            <a:xfrm>
              <a:off x="6096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6" name="Cercle"/>
            <p:cNvSpPr/>
            <p:nvPr/>
          </p:nvSpPr>
          <p:spPr>
            <a:xfrm>
              <a:off x="12192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7" name="Cercle"/>
            <p:cNvSpPr/>
            <p:nvPr/>
          </p:nvSpPr>
          <p:spPr>
            <a:xfrm>
              <a:off x="18288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8" name="Cercle"/>
            <p:cNvSpPr/>
            <p:nvPr/>
          </p:nvSpPr>
          <p:spPr>
            <a:xfrm>
              <a:off x="24384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9" name="Cercle"/>
            <p:cNvSpPr/>
            <p:nvPr/>
          </p:nvSpPr>
          <p:spPr>
            <a:xfrm>
              <a:off x="30480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0" name="Cercle"/>
            <p:cNvSpPr/>
            <p:nvPr/>
          </p:nvSpPr>
          <p:spPr>
            <a:xfrm>
              <a:off x="3657600" y="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1" name="Cercle"/>
            <p:cNvSpPr/>
            <p:nvPr/>
          </p:nvSpPr>
          <p:spPr>
            <a:xfrm>
              <a:off x="4267200" y="0"/>
              <a:ext cx="63500"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grpSp>
        <p:nvGrpSpPr>
          <p:cNvPr id="16" name="Groupe"/>
          <p:cNvGrpSpPr/>
          <p:nvPr/>
        </p:nvGrpSpPr>
        <p:grpSpPr>
          <a:xfrm>
            <a:off x="804862" y="117475"/>
            <a:ext cx="65088" cy="520700"/>
            <a:chOff x="0" y="0"/>
            <a:chExt cx="65087" cy="520700"/>
          </a:xfrm>
        </p:grpSpPr>
        <p:sp>
          <p:nvSpPr>
            <p:cNvPr id="13" name="Cercle"/>
            <p:cNvSpPr/>
            <p:nvPr/>
          </p:nvSpPr>
          <p:spPr>
            <a:xfrm>
              <a:off x="0" y="0"/>
              <a:ext cx="65088" cy="65088"/>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4" name="Cercle"/>
            <p:cNvSpPr/>
            <p:nvPr/>
          </p:nvSpPr>
          <p:spPr>
            <a:xfrm>
              <a:off x="0" y="230187"/>
              <a:ext cx="65088" cy="63501"/>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sp>
          <p:nvSpPr>
            <p:cNvPr id="15" name="Cercle"/>
            <p:cNvSpPr/>
            <p:nvPr/>
          </p:nvSpPr>
          <p:spPr>
            <a:xfrm>
              <a:off x="0" y="457200"/>
              <a:ext cx="65088" cy="63500"/>
            </a:xfrm>
            <a:prstGeom prst="ellipse">
              <a:avLst/>
            </a:prstGeom>
            <a:solidFill>
              <a:srgbClr val="CBCBCB"/>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grpSp>
      <p:sp>
        <p:nvSpPr>
          <p:cNvPr id="17" name="Texte du titre"/>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lstStyle/>
          <a:p>
            <a:r>
              <a:t>Texte du titre</a:t>
            </a:r>
          </a:p>
        </p:txBody>
      </p:sp>
      <p:sp>
        <p:nvSpPr>
          <p:cNvPr id="18" name="Texte niveau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lstStyle/>
          <a:p>
            <a:r>
              <a:t>Texte niveau 1</a:t>
            </a:r>
          </a:p>
          <a:p>
            <a:pPr lvl="1"/>
            <a:r>
              <a:t>Texte niveau 2</a:t>
            </a:r>
          </a:p>
          <a:p>
            <a:pPr lvl="2"/>
            <a:r>
              <a:t>Texte niveau 3</a:t>
            </a:r>
          </a:p>
          <a:p>
            <a:pPr lvl="3"/>
            <a:r>
              <a:t>Texte niveau 4</a:t>
            </a:r>
          </a:p>
          <a:p>
            <a:pPr lvl="4"/>
            <a:r>
              <a:t>Texte niveau 5</a:t>
            </a:r>
          </a:p>
        </p:txBody>
      </p:sp>
      <p:sp>
        <p:nvSpPr>
          <p:cNvPr id="19" name="Numéro de diapositive"/>
          <p:cNvSpPr txBox="1">
            <a:spLocks noGrp="1"/>
          </p:cNvSpPr>
          <p:nvPr>
            <p:ph type="sldNum" sz="quarter" idx="2"/>
          </p:nvPr>
        </p:nvSpPr>
        <p:spPr>
          <a:xfrm>
            <a:off x="6553200" y="6248400"/>
            <a:ext cx="411100" cy="423552"/>
          </a:xfrm>
          <a:prstGeom prst="rect">
            <a:avLst/>
          </a:prstGeom>
          <a:ln w="12700">
            <a:miter lim="400000"/>
          </a:ln>
        </p:spPr>
        <p:txBody>
          <a:bodyPr wrap="none"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1pPr>
      <a:lvl2pPr marL="0" marR="0" indent="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2pPr>
      <a:lvl3pPr marL="0" marR="0" indent="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3pPr>
      <a:lvl4pPr marL="0" marR="0" indent="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4pPr>
      <a:lvl5pPr marL="0" marR="0" indent="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5pPr>
      <a:lvl6pPr marL="0" marR="0" indent="45720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6pPr>
      <a:lvl7pPr marL="0" marR="0" indent="91440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7pPr>
      <a:lvl8pPr marL="0" marR="0" indent="137160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8pPr>
      <a:lvl9pPr marL="0" marR="0" indent="1828800" algn="ctr" defTabSz="449262" rtl="0" latinLnBrk="0">
        <a:lnSpc>
          <a:spcPct val="100000"/>
        </a:lnSpc>
        <a:spcBef>
          <a:spcPts val="0"/>
        </a:spcBef>
        <a:spcAft>
          <a:spcPts val="0"/>
        </a:spcAft>
        <a:buClrTx/>
        <a:buSzTx/>
        <a:buFontTx/>
        <a:buNone/>
        <a:tabLst/>
        <a:defRPr sz="4400" b="0" i="0" u="none" strike="noStrike" cap="none" spc="0" baseline="0">
          <a:ln>
            <a:noFill/>
          </a:ln>
          <a:solidFill>
            <a:srgbClr val="CBCBCB"/>
          </a:solidFill>
          <a:uFillTx/>
          <a:latin typeface="+mj-lt"/>
          <a:ea typeface="+mj-ea"/>
          <a:cs typeface="+mj-cs"/>
          <a:sym typeface="Times New Roman"/>
        </a:defRPr>
      </a:lvl9pPr>
    </p:titleStyle>
    <p:bodyStyle>
      <a:lvl1pPr marL="342900" marR="0" indent="-3429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1pPr>
      <a:lvl2pPr marL="342900" marR="0" indent="1143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2pPr>
      <a:lvl3pPr marL="342900" marR="0" indent="5715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3pPr>
      <a:lvl4pPr marL="342900" marR="0" indent="10287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4pPr>
      <a:lvl5pPr marL="342900" marR="0" indent="14859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5pPr>
      <a:lvl6pPr marL="342900" marR="0" indent="19431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6pPr>
      <a:lvl7pPr marL="342900" marR="0" indent="24003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7pPr>
      <a:lvl8pPr marL="342900" marR="0" indent="28575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8pPr>
      <a:lvl9pPr marL="342900" marR="0" indent="3314700" algn="l" defTabSz="449262" rtl="0" latinLnBrk="0">
        <a:lnSpc>
          <a:spcPct val="100000"/>
        </a:lnSpc>
        <a:spcBef>
          <a:spcPts val="800"/>
        </a:spcBef>
        <a:spcAft>
          <a:spcPts val="0"/>
        </a:spcAft>
        <a:buClrTx/>
        <a:buSzTx/>
        <a:buFontTx/>
        <a:buNone/>
        <a:tabLst/>
        <a:defRPr sz="3200" b="0" i="0" u="none" strike="noStrike" cap="none" spc="0" baseline="0">
          <a:ln>
            <a:noFill/>
          </a:ln>
          <a:solidFill>
            <a:srgbClr val="FFFFFF"/>
          </a:solidFill>
          <a:uFillTx/>
          <a:latin typeface="+mj-lt"/>
          <a:ea typeface="+mj-ea"/>
          <a:cs typeface="+mj-cs"/>
          <a:sym typeface="Times New Roman"/>
        </a:defRPr>
      </a:lvl9pPr>
    </p:bodyStyle>
    <p:otherStyle>
      <a:lvl1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1pPr>
      <a:lvl2pPr marL="0" marR="0" indent="4572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2pPr>
      <a:lvl3pPr marL="0" marR="0" indent="9144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3pPr>
      <a:lvl4pPr marL="0" marR="0" indent="13716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4pPr>
      <a:lvl5pPr marL="0" marR="0" indent="18288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5pPr>
      <a:lvl6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6pPr>
      <a:lvl7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7pPr>
      <a:lvl8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8pPr>
      <a:lvl9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24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02_BASES%20EVAPM_EVAPMIB/EVAPM_TEX_24_09_04/EVAPM_PDF/presentation.pdf" TargetMode="External"/><Relationship Id="rId4" Type="http://schemas.openxmlformats.org/officeDocument/2006/relationships/hyperlink" Target="../../../../../../../02_BASES%20EVAPM_EVAPMIB/EVAPMIB%20OS9/evapmib.Dat" TargetMode="External"/><Relationship Id="rId5" Type="http://schemas.openxmlformats.org/officeDocument/2006/relationships/hyperlink" Target="../../../../../../../20_EVAPM%20TERMINALES/05_BROCHURE%20RESULTATS/02_modules%20Analyse.doc" TargetMode="External"/><Relationship Id="rId1" Type="http://schemas.openxmlformats.org/officeDocument/2006/relationships/slideLayout" Target="../slideLayouts/slideLayout1.xml"/><Relationship Id="rId2" Type="http://schemas.openxmlformats.org/officeDocument/2006/relationships/hyperlink" Target="../../../../../../../00_ARCHIVES/08_EVAPMT%20SOMMAIRE.do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rg45.univ-lille1.fr/abc/apmep/" TargetMode="External"/><Relationship Id="rId4" Type="http://schemas.openxmlformats.org/officeDocument/2006/relationships/hyperlink" Target="mailto:bodin.antoine@wanadoo.fr" TargetMode="External"/><Relationship Id="rId1" Type="http://schemas.openxmlformats.org/officeDocument/2006/relationships/slideLayout" Target="../slideLayouts/slideLayout1.xml"/><Relationship Id="rId2" Type="http://schemas.openxmlformats.org/officeDocument/2006/relationships/hyperlink" Target="http://www.apmep.asso.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tif" descr="image.tif"/>
          <p:cNvPicPr>
            <a:picLocks noChangeAspect="1"/>
          </p:cNvPicPr>
          <p:nvPr/>
        </p:nvPicPr>
        <p:blipFill>
          <a:blip r:embed="rId2">
            <a:extLst/>
          </a:blip>
          <a:stretch>
            <a:fillRect/>
          </a:stretch>
        </p:blipFill>
        <p:spPr>
          <a:xfrm>
            <a:off x="0" y="152400"/>
            <a:ext cx="9104313" cy="6116638"/>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Etudes réalisées 1987-2003"/>
          <p:cNvSpPr txBox="1">
            <a:spLocks noGrp="1"/>
          </p:cNvSpPr>
          <p:nvPr>
            <p:ph type="title"/>
          </p:nvPr>
        </p:nvSpPr>
        <p:spPr>
          <a:xfrm>
            <a:off x="609600" y="304800"/>
            <a:ext cx="7772400" cy="1298575"/>
          </a:xfrm>
          <a:prstGeom prst="rect">
            <a:avLst/>
          </a:prstGeom>
        </p:spPr>
        <p:txBody>
          <a:bodyPr/>
          <a:lstStyle>
            <a:lvl1pPr marL="958850" indent="-957262">
              <a:tabLst>
                <a:tab pos="952500" algn="l"/>
                <a:tab pos="1866900" algn="l"/>
                <a:tab pos="2781300" algn="l"/>
                <a:tab pos="3695700" algn="l"/>
                <a:tab pos="4610100" algn="l"/>
                <a:tab pos="5524500" algn="l"/>
                <a:tab pos="6438900" algn="l"/>
                <a:tab pos="7353300" algn="l"/>
                <a:tab pos="8267700" algn="l"/>
                <a:tab pos="9182100" algn="l"/>
                <a:tab pos="10096500" algn="l"/>
                <a:tab pos="11010900" algn="l"/>
              </a:tabLst>
              <a:defRPr sz="3600">
                <a:solidFill>
                  <a:srgbClr val="000000"/>
                </a:solidFill>
              </a:defRPr>
            </a:lvl1pPr>
          </a:lstStyle>
          <a:p>
            <a:r>
              <a:t>Etudes réalisées 1987-2003</a:t>
            </a:r>
          </a:p>
        </p:txBody>
      </p:sp>
      <p:grpSp>
        <p:nvGrpSpPr>
          <p:cNvPr id="134" name="Groupe"/>
          <p:cNvGrpSpPr/>
          <p:nvPr/>
        </p:nvGrpSpPr>
        <p:grpSpPr>
          <a:xfrm>
            <a:off x="1752600" y="1371600"/>
            <a:ext cx="6096000" cy="4943475"/>
            <a:chOff x="0" y="0"/>
            <a:chExt cx="6096000" cy="4943475"/>
          </a:xfrm>
        </p:grpSpPr>
        <p:sp>
          <p:nvSpPr>
            <p:cNvPr id="132" name="Rectangle"/>
            <p:cNvSpPr/>
            <p:nvPr/>
          </p:nvSpPr>
          <p:spPr>
            <a:xfrm>
              <a:off x="0" y="0"/>
              <a:ext cx="6096000" cy="4943475"/>
            </a:xfrm>
            <a:prstGeom prst="rect">
              <a:avLst/>
            </a:prstGeom>
            <a:solidFill>
              <a:srgbClr val="00FF00"/>
            </a:solidFill>
            <a:ln w="12700" cap="flat">
              <a:noFill/>
              <a:miter lim="400000"/>
            </a:ln>
            <a:effectLst/>
          </p:spPr>
          <p:txBody>
            <a:bodyPr wrap="square" lIns="45719" tIns="45719" rIns="45719" bIns="45719" numCol="1" anchor="t">
              <a:noAutofit/>
            </a:bodyPr>
            <a:lstStyle/>
            <a:p>
              <a:endParaRPr/>
            </a:p>
          </p:txBody>
        </p:sp>
        <p:pic>
          <p:nvPicPr>
            <p:cNvPr id="133" name="image.tif" descr="image.tif"/>
            <p:cNvPicPr>
              <a:picLocks noChangeAspect="1"/>
            </p:cNvPicPr>
            <p:nvPr/>
          </p:nvPicPr>
          <p:blipFill>
            <a:blip r:embed="rId2">
              <a:extLst/>
            </a:blip>
            <a:stretch>
              <a:fillRect/>
            </a:stretch>
          </p:blipFill>
          <p:spPr>
            <a:xfrm>
              <a:off x="0" y="0"/>
              <a:ext cx="6096000" cy="4943475"/>
            </a:xfrm>
            <a:prstGeom prst="rect">
              <a:avLst/>
            </a:prstGeom>
            <a:ln w="12700" cap="flat">
              <a:noFill/>
              <a:miter lim="400000"/>
            </a:ln>
            <a:effectLst/>
          </p:spPr>
        </p:pic>
      </p:gr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Évaluer les programmes  ou évaluer le curriculum  QUOI ? (objet de l'évaluation)"/>
          <p:cNvSpPr txBox="1"/>
          <p:nvPr/>
        </p:nvSpPr>
        <p:spPr>
          <a:xfrm>
            <a:off x="152400" y="304800"/>
            <a:ext cx="8991600" cy="1013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i="1"/>
            </a:pPr>
            <a:r>
              <a:t>Évaluer les programmes  ou évaluer le curriculum</a:t>
            </a:r>
            <a:r>
              <a:rPr i="0"/>
              <a:t> </a:t>
            </a:r>
            <a:br>
              <a:rPr i="0"/>
            </a:br>
            <a:r>
              <a:rPr i="0"/>
              <a:t>QUOI ? (objet de l'évaluation)</a:t>
            </a:r>
          </a:p>
        </p:txBody>
      </p:sp>
      <p:sp>
        <p:nvSpPr>
          <p:cNvPr id="137" name="Un curriculum est l’ensemble, plus ou moins articulé, des intentions, des règlementations, des pratiques, des ressources, et des effets, relatifs à l’enseignement d’une discipline ou d’un ensemble de disciplines."/>
          <p:cNvSpPr/>
          <p:nvPr/>
        </p:nvSpPr>
        <p:spPr>
          <a:xfrm>
            <a:off x="228599" y="2057400"/>
            <a:ext cx="8763002" cy="1701934"/>
          </a:xfrm>
          <a:prstGeom prst="rect">
            <a:avLst/>
          </a:prstGeom>
          <a:solidFill>
            <a:srgbClr val="FF6600"/>
          </a:solidFill>
          <a:ln w="12700">
            <a:miter lim="400000"/>
          </a:ln>
          <a:extLst>
            <a:ext uri="{C572A759-6A51-4108-AA02-DFA0A04FC94B}">
              <ma14:wrappingTextBoxFlag xmlns:ma14="http://schemas.microsoft.com/office/mac/drawingml/2011/main" val="1"/>
            </a:ext>
          </a:extLst>
        </p:spPr>
        <p:txBody>
          <a:bodyPr lIns="45719" rIns="45719">
            <a:spAutoFit/>
          </a:bodyPr>
          <a:lstStyle>
            <a:lvl1pPr algn="just">
              <a:tabLst>
                <a:tab pos="914400" algn="l"/>
                <a:tab pos="1828800" algn="l"/>
                <a:tab pos="2743200" algn="l"/>
                <a:tab pos="3657600" algn="l"/>
                <a:tab pos="4572000" algn="l"/>
                <a:tab pos="5486400" algn="l"/>
                <a:tab pos="6400800" algn="l"/>
                <a:tab pos="7315200" algn="l"/>
                <a:tab pos="8229600" algn="l"/>
                <a:tab pos="9144000" algn="l"/>
                <a:tab pos="10058400" algn="l"/>
              </a:tabLst>
              <a:defRPr sz="2800"/>
            </a:lvl1pPr>
          </a:lstStyle>
          <a:p>
            <a:r>
              <a:t>Un curriculum est l’ensemble, plus ou moins articulé, des intentions, des règlementations, des pratiques, des ressources, et des effets, relatifs à l’enseignement d’une discipline ou d’un ensemble de disciplines.</a:t>
            </a:r>
          </a:p>
        </p:txBody>
      </p:sp>
      <p:sp>
        <p:nvSpPr>
          <p:cNvPr id="138" name="Essai de définition"/>
          <p:cNvSpPr txBox="1"/>
          <p:nvPr/>
        </p:nvSpPr>
        <p:spPr>
          <a:xfrm>
            <a:off x="1905000" y="1477962"/>
            <a:ext cx="5464175"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i="1"/>
            </a:lvl1pPr>
          </a:lstStyle>
          <a:p>
            <a:r>
              <a:t>Essai de définition</a:t>
            </a:r>
          </a:p>
        </p:txBody>
      </p:sp>
      <p:sp>
        <p:nvSpPr>
          <p:cNvPr id="139" name="Un curriculum se déploie et s’observe à différents niveaux :…"/>
          <p:cNvSpPr/>
          <p:nvPr/>
        </p:nvSpPr>
        <p:spPr>
          <a:xfrm>
            <a:off x="228599" y="4113212"/>
            <a:ext cx="8763002" cy="2514735"/>
          </a:xfrm>
          <a:prstGeom prst="rect">
            <a:avLst/>
          </a:prstGeom>
          <a:solidFill>
            <a:srgbClr val="FFCC00"/>
          </a:solidFill>
          <a:ln w="12700">
            <a:miter lim="400000"/>
          </a:ln>
          <a:extLst>
            <a:ext uri="{C572A759-6A51-4108-AA02-DFA0A04FC94B}">
              <ma14:wrappingTextBoxFlag xmlns:ma14="http://schemas.microsoft.com/office/mac/drawingml/2011/main" val="1"/>
            </a:ext>
          </a:extLst>
        </p:spPr>
        <p:txBody>
          <a:bodyPr lIns="45719" rIns="45719">
            <a:spAutoFit/>
          </a:bodyPr>
          <a:lstStyle/>
          <a:p>
            <a:pPr algn="just">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Un curriculum se déploie et s’observe à différents niveaux :</a:t>
            </a:r>
          </a:p>
          <a:p>
            <a:pPr algn="just">
              <a:buClr>
                <a:srgbClr val="000000"/>
              </a:buClr>
              <a:buSzPct val="100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Niveau d’un élève particulier</a:t>
            </a:r>
          </a:p>
          <a:p>
            <a:pPr algn="just">
              <a:buClr>
                <a:srgbClr val="000000"/>
              </a:buClr>
              <a:buSzPct val="100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Niveau d’une classe particulière</a:t>
            </a:r>
          </a:p>
          <a:p>
            <a:pPr algn="just">
              <a:buClr>
                <a:srgbClr val="000000"/>
              </a:buClr>
              <a:buSzPct val="100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Niveau d’un niveau scolaire donné</a:t>
            </a:r>
          </a:p>
          <a:p>
            <a:pPr algn="just">
              <a:buClr>
                <a:srgbClr val="000000"/>
              </a:buClr>
              <a:buSzPct val="100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Niveau d’un établissement</a:t>
            </a:r>
          </a:p>
          <a:p>
            <a:pPr algn="just">
              <a:buClr>
                <a:srgbClr val="000000"/>
              </a:buClr>
              <a:buSzPct val="100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Niveau d’un système éducatif</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Évaluer les programmes ou évaluer les curriculum ?…"/>
          <p:cNvSpPr txBox="1"/>
          <p:nvPr/>
        </p:nvSpPr>
        <p:spPr>
          <a:xfrm>
            <a:off x="1295400" y="296862"/>
            <a:ext cx="7010400" cy="10139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b="1"/>
            </a:pPr>
            <a:r>
              <a:t>Évaluer les programmes ou évaluer les curriculum ?</a:t>
            </a:r>
          </a:p>
          <a:p>
            <a:pPr algn="ctr">
              <a:lnSpc>
                <a:spcPts val="1400"/>
              </a:lnSpc>
              <a:tabLst>
                <a:tab pos="914400" algn="l"/>
                <a:tab pos="1828800" algn="l"/>
                <a:tab pos="2743200" algn="l"/>
                <a:tab pos="3657600" algn="l"/>
                <a:tab pos="4572000" algn="l"/>
                <a:tab pos="5486400" algn="l"/>
                <a:tab pos="6400800" algn="l"/>
                <a:tab pos="7315200" algn="l"/>
                <a:tab pos="8229600" algn="l"/>
                <a:tab pos="9144000" algn="l"/>
                <a:tab pos="10058400" algn="l"/>
              </a:tabLst>
              <a:defRPr sz="3200" b="1"/>
            </a:pPr>
            <a:r>
              <a:t> </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pPr>
            <a:r>
              <a:t>QUOI ? (objet de l'évaluation)</a:t>
            </a:r>
          </a:p>
        </p:txBody>
      </p:sp>
      <p:sp>
        <p:nvSpPr>
          <p:cNvPr id="142" name="Un curriculum est un plan d'action pédagogique... il comprend, en général, non seulement des programmes dans différentes matières, mais aussi une définition des finalités de l'éducation envisagée, une spécification des activités d'enseignement et d'apprentissage qu'implique le programme des contenus et enfin des indications précises sur la manière dont l'enseignement ou l'élève sera évalué.…"/>
          <p:cNvSpPr/>
          <p:nvPr/>
        </p:nvSpPr>
        <p:spPr>
          <a:xfrm>
            <a:off x="228599" y="1828800"/>
            <a:ext cx="8763002" cy="4608076"/>
          </a:xfrm>
          <a:prstGeom prst="rect">
            <a:avLst/>
          </a:prstGeom>
          <a:solidFill>
            <a:srgbClr val="FFFF99"/>
          </a:solidFill>
          <a:ln w="12700">
            <a:miter lim="400000"/>
          </a:ln>
          <a:extLst>
            <a:ext uri="{C572A759-6A51-4108-AA02-DFA0A04FC94B}">
              <ma14:wrappingTextBoxFlag xmlns:ma14="http://schemas.microsoft.com/office/mac/drawingml/2011/main" val="1"/>
            </a:ext>
          </a:extLst>
        </p:spPr>
        <p:txBody>
          <a:bodyPr lIns="45719" rIns="45719">
            <a:spAutoFit/>
          </a:bodyPr>
          <a:lstStyle/>
          <a:p>
            <a:pPr algn="just">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Un curriculum est un plan d'action pédagogique... il comprend, en général, non seulement des programmes dans différentes matières, mais aussi une définition des finalités de l'éducation envisagée, une spécification des activités d'enseignement et d'apprentissage qu'implique le programme des contenus et enfin des indications précises sur la manière dont l'enseignement ou l'élève sera évalué. </a:t>
            </a:r>
          </a:p>
          <a:p>
            <a:pPr algn="just">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Un curriculum s'exprime habituellement en termes d'intention, de contenus, de progressions et de méthodes ou de moyens pour enseigner et évaluer.</a:t>
            </a:r>
          </a:p>
          <a:p>
            <a:pPr>
              <a:tabLst>
                <a:tab pos="914400" algn="l"/>
                <a:tab pos="1828800" algn="l"/>
                <a:tab pos="2743200" algn="l"/>
                <a:tab pos="3657600" algn="l"/>
                <a:tab pos="4572000" algn="l"/>
                <a:tab pos="5486400" algn="l"/>
                <a:tab pos="6400800" algn="l"/>
                <a:tab pos="7315200" algn="l"/>
                <a:tab pos="8229600" algn="l"/>
                <a:tab pos="9144000" algn="l"/>
                <a:tab pos="10058400" algn="l"/>
              </a:tabLst>
              <a:defRPr sz="2800"/>
            </a:pPr>
            <a:r>
              <a:t>	</a:t>
            </a:r>
            <a:r>
              <a:rPr sz="3200" i="1"/>
              <a:t>Louis d’Hainaut - Des fins aux objectifs</a:t>
            </a:r>
            <a:r>
              <a:t>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42"/>
                                        </p:tgtEl>
                                        <p:attrNameLst>
                                          <p:attrName>style.visibility</p:attrName>
                                        </p:attrNameLst>
                                      </p:cBhvr>
                                      <p:to>
                                        <p:strVal val="visible"/>
                                      </p:to>
                                    </p:set>
                                    <p:anim calcmode="lin" valueType="num">
                                      <p:cBhvr>
                                        <p:cTn id="7" dur="500" fill="hold"/>
                                        <p:tgtEl>
                                          <p:spTgt spid="142"/>
                                        </p:tgtEl>
                                        <p:attrNameLst>
                                          <p:attrName>ppt_x</p:attrName>
                                        </p:attrNameLst>
                                      </p:cBhvr>
                                      <p:tavLst>
                                        <p:tav tm="0">
                                          <p:val>
                                            <p:strVal val="0-#ppt_w/2"/>
                                          </p:val>
                                        </p:tav>
                                        <p:tav tm="100000">
                                          <p:val>
                                            <p:strVal val="#ppt_x"/>
                                          </p:val>
                                        </p:tav>
                                      </p:tavLst>
                                    </p:anim>
                                    <p:anim calcmode="lin" valueType="num">
                                      <p:cBhvr>
                                        <p:cTn id="8" dur="5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pdf" descr="image.pdf"/>
          <p:cNvPicPr>
            <a:picLocks noChangeAspect="1"/>
          </p:cNvPicPr>
          <p:nvPr/>
        </p:nvPicPr>
        <p:blipFill>
          <a:blip r:embed="rId2">
            <a:extLst/>
          </a:blip>
          <a:stretch>
            <a:fillRect/>
          </a:stretch>
        </p:blipFill>
        <p:spPr>
          <a:xfrm>
            <a:off x="838200" y="2438400"/>
            <a:ext cx="7620000" cy="3681413"/>
          </a:xfrm>
          <a:prstGeom prst="rect">
            <a:avLst/>
          </a:prstGeom>
          <a:ln w="12700">
            <a:miter lim="400000"/>
          </a:ln>
        </p:spPr>
      </p:pic>
      <p:sp>
        <p:nvSpPr>
          <p:cNvPr id="145" name="QUOI ? (objet de l'évaluation)"/>
          <p:cNvSpPr txBox="1"/>
          <p:nvPr/>
        </p:nvSpPr>
        <p:spPr>
          <a:xfrm>
            <a:off x="1600199" y="304800"/>
            <a:ext cx="6172202" cy="1016136"/>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3200" b="1"/>
            </a:pPr>
            <a:r>
              <a:t/>
            </a:r>
            <a:br/>
            <a:r>
              <a:t>QUOI ? (objet de l'évaluation)</a:t>
            </a:r>
          </a:p>
        </p:txBody>
      </p:sp>
      <p:sp>
        <p:nvSpPr>
          <p:cNvPr id="146" name="Évaluer les programmes ou évaluer les curriculum ?"/>
          <p:cNvSpPr txBox="1"/>
          <p:nvPr/>
        </p:nvSpPr>
        <p:spPr>
          <a:xfrm>
            <a:off x="685800" y="304800"/>
            <a:ext cx="6477000" cy="37491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b="1"/>
            </a:lvl1pPr>
          </a:lstStyle>
          <a:p>
            <a:r>
              <a:t>Évaluer les programmes ou évaluer les curriculum ?</a:t>
            </a:r>
          </a:p>
        </p:txBody>
      </p:sp>
      <p:sp>
        <p:nvSpPr>
          <p:cNvPr id="147" name="Prendre la mesure de la complexité de l’objet que nous cherchons à évaluer"/>
          <p:cNvSpPr txBox="1"/>
          <p:nvPr/>
        </p:nvSpPr>
        <p:spPr>
          <a:xfrm>
            <a:off x="2971799" y="1524000"/>
            <a:ext cx="6172202" cy="2892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400" b="1"/>
            </a:lvl1pPr>
          </a:lstStyle>
          <a:p>
            <a:r>
              <a:t>Prendre la mesure de la complexité de l’objet que nous cherchons à évaluer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6"/>
                                        </p:tgtEl>
                                        <p:attrNameLst>
                                          <p:attrName>style.visibility</p:attrName>
                                        </p:attrNameLst>
                                      </p:cBhvr>
                                      <p:to>
                                        <p:strVal val="visible"/>
                                      </p:to>
                                    </p:set>
                                    <p:anim calcmode="lin" valueType="num">
                                      <p:cBhvr>
                                        <p:cTn id="7" dur="500" fill="hold"/>
                                        <p:tgtEl>
                                          <p:spTgt spid="146"/>
                                        </p:tgtEl>
                                        <p:attrNameLst>
                                          <p:attrName>ppt_w</p:attrName>
                                        </p:attrNameLst>
                                      </p:cBhvr>
                                      <p:tavLst>
                                        <p:tav tm="0">
                                          <p:val>
                                            <p:fltVal val="0"/>
                                          </p:val>
                                        </p:tav>
                                        <p:tav tm="100000">
                                          <p:val>
                                            <p:strVal val="#ppt_w"/>
                                          </p:val>
                                        </p:tav>
                                      </p:tavLst>
                                    </p:anim>
                                    <p:anim calcmode="lin" valueType="num">
                                      <p:cBhvr>
                                        <p:cTn id="8" dur="500" fill="hold"/>
                                        <p:tgtEl>
                                          <p:spTgt spid="1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4"/>
                                        </p:tgtEl>
                                        <p:attrNameLst>
                                          <p:attrName>style.visibility</p:attrName>
                                        </p:attrNameLst>
                                      </p:cBhvr>
                                      <p:to>
                                        <p:strVal val="visible"/>
                                      </p:to>
                                    </p:set>
                                    <p:animEffect transition="in" filter="dissolve">
                                      <p:cBhvr>
                                        <p:cTn id="1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2" animBg="1" advAuto="0"/>
      <p:bldP spid="146"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pdf" descr="image.pdf"/>
          <p:cNvPicPr>
            <a:picLocks noChangeAspect="1"/>
          </p:cNvPicPr>
          <p:nvPr/>
        </p:nvPicPr>
        <p:blipFill>
          <a:blip r:embed="rId2">
            <a:extLst/>
          </a:blip>
          <a:stretch>
            <a:fillRect/>
          </a:stretch>
        </p:blipFill>
        <p:spPr>
          <a:xfrm>
            <a:off x="609600" y="1143000"/>
            <a:ext cx="8077200" cy="5432425"/>
          </a:xfrm>
          <a:prstGeom prst="rect">
            <a:avLst/>
          </a:prstGeom>
          <a:ln w="12700">
            <a:miter lim="400000"/>
          </a:ln>
        </p:spPr>
      </p:pic>
      <p:sp>
        <p:nvSpPr>
          <p:cNvPr id="150" name="Divers aspects d’un curriculum"/>
          <p:cNvSpPr txBox="1">
            <a:spLocks noGrp="1"/>
          </p:cNvSpPr>
          <p:nvPr>
            <p:ph type="title"/>
          </p:nvPr>
        </p:nvSpPr>
        <p:spPr>
          <a:xfrm>
            <a:off x="1047750" y="869950"/>
            <a:ext cx="7342188" cy="765175"/>
          </a:xfrm>
          <a:prstGeom prst="rect">
            <a:avLst/>
          </a:prstGeom>
        </p:spPr>
        <p:txBody>
          <a:bodyPr lIns="44280" tIns="44280" rIns="44280" bIns="44280"/>
          <a:lstStyle>
            <a:lvl1pPr marL="958850" indent="-957262">
              <a:tabLst>
                <a:tab pos="952500" algn="l"/>
                <a:tab pos="1866900" algn="l"/>
                <a:tab pos="2781300" algn="l"/>
                <a:tab pos="3695700" algn="l"/>
                <a:tab pos="4610100" algn="l"/>
                <a:tab pos="5524500" algn="l"/>
                <a:tab pos="6438900" algn="l"/>
                <a:tab pos="7353300" algn="l"/>
                <a:tab pos="8267700" algn="l"/>
                <a:tab pos="9182100" algn="l"/>
                <a:tab pos="10096500" algn="l"/>
                <a:tab pos="11010900" algn="l"/>
              </a:tabLst>
              <a:defRPr sz="3600">
                <a:solidFill>
                  <a:srgbClr val="FFFFFF"/>
                </a:solidFill>
              </a:defRPr>
            </a:lvl1pPr>
          </a:lstStyle>
          <a:p>
            <a:r>
              <a:t>Divers aspects d’un curriculum</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ocimologie et édumétrie"/>
          <p:cNvSpPr txBox="1">
            <a:spLocks noGrp="1"/>
          </p:cNvSpPr>
          <p:nvPr>
            <p:ph type="title"/>
          </p:nvPr>
        </p:nvSpPr>
        <p:spPr>
          <a:xfrm>
            <a:off x="990600" y="5486399"/>
            <a:ext cx="7772400" cy="1143002"/>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3100" b="1">
                <a:solidFill>
                  <a:srgbClr val="000000"/>
                </a:solidFill>
              </a:defRPr>
            </a:lvl1pPr>
          </a:lstStyle>
          <a:p>
            <a:r>
              <a:t>Docimologie et édumétrie</a:t>
            </a:r>
          </a:p>
        </p:txBody>
      </p:sp>
      <p:sp>
        <p:nvSpPr>
          <p:cNvPr id="153" name="Validité…"/>
          <p:cNvSpPr txBox="1"/>
          <p:nvPr/>
        </p:nvSpPr>
        <p:spPr>
          <a:xfrm>
            <a:off x="1905000" y="1752600"/>
            <a:ext cx="5410200" cy="38525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2437" indent="-452437">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3000" b="1">
                <a:solidFill>
                  <a:srgbClr val="F40000"/>
                </a:solidFill>
              </a:defRPr>
            </a:pPr>
            <a:r>
              <a:t>Validité </a:t>
            </a:r>
          </a:p>
          <a:p>
            <a:pPr marL="911225" lvl="1" indent="-457200">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solidFill>
                  <a:srgbClr val="F40000"/>
                </a:solidFill>
              </a:defRPr>
            </a:pPr>
            <a:r>
              <a:t>Construction du référent</a:t>
            </a:r>
          </a:p>
          <a:p>
            <a:pPr marL="911225" lvl="1" indent="-457200">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solidFill>
                  <a:srgbClr val="F40000"/>
                </a:solidFill>
              </a:defRPr>
            </a:pPr>
            <a:r>
              <a:t>Constitution du référé</a:t>
            </a:r>
          </a:p>
          <a:p>
            <a:pPr marL="452437" indent="-452437">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solidFill>
                  <a:srgbClr val="F40000"/>
                </a:solidFill>
              </a:defRPr>
            </a:pPr>
            <a:endParaRPr/>
          </a:p>
          <a:p>
            <a:pPr marL="452437" indent="-452437">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3000" b="1">
                <a:solidFill>
                  <a:srgbClr val="F40000"/>
                </a:solidFill>
              </a:defRPr>
            </a:pPr>
            <a:r>
              <a:t>Fidélité</a:t>
            </a:r>
          </a:p>
          <a:p>
            <a:pPr marL="452437" indent="-452437">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3000" b="1">
                <a:solidFill>
                  <a:srgbClr val="F40000"/>
                </a:solidFill>
              </a:defRPr>
            </a:pPr>
            <a:endParaRPr/>
          </a:p>
          <a:p>
            <a:pPr marL="452437" indent="-452437">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3000" b="1">
                <a:solidFill>
                  <a:srgbClr val="F40000"/>
                </a:solidFill>
              </a:defRPr>
            </a:pPr>
            <a:r>
              <a:t>Équité</a:t>
            </a:r>
          </a:p>
          <a:p>
            <a:pPr marL="452437" indent="-452437">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3000" b="1">
                <a:solidFill>
                  <a:srgbClr val="F40000"/>
                </a:solidFill>
              </a:defRPr>
            </a:pPr>
            <a:endParaRPr/>
          </a:p>
          <a:p>
            <a:pPr marL="452437" indent="-452437">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solidFill>
                  <a:srgbClr val="F40000"/>
                </a:solidFill>
              </a:defRPr>
            </a:pPr>
            <a:r>
              <a:t>Faisabilité - économie</a:t>
            </a:r>
          </a:p>
        </p:txBody>
      </p:sp>
      <p:sp>
        <p:nvSpPr>
          <p:cNvPr id="154" name="Qualités attendues d’une évaluation"/>
          <p:cNvSpPr txBox="1"/>
          <p:nvPr/>
        </p:nvSpPr>
        <p:spPr>
          <a:xfrm>
            <a:off x="838200" y="872983"/>
            <a:ext cx="7772400" cy="544797"/>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lvl1pPr>
          </a:lstStyle>
          <a:p>
            <a:r>
              <a:t>Qualités attendues d’une évaluation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Évaluer des compétences ?"/>
          <p:cNvSpPr txBox="1">
            <a:spLocks noGrp="1"/>
          </p:cNvSpPr>
          <p:nvPr>
            <p:ph type="title"/>
          </p:nvPr>
        </p:nvSpPr>
        <p:spPr>
          <a:xfrm>
            <a:off x="685800" y="762000"/>
            <a:ext cx="7772400" cy="685800"/>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0000"/>
                </a:solidFill>
              </a:defRPr>
            </a:lvl1pPr>
          </a:lstStyle>
          <a:p>
            <a:r>
              <a:t>Évaluer des compétences ?</a:t>
            </a:r>
          </a:p>
        </p:txBody>
      </p:sp>
      <p:sp>
        <p:nvSpPr>
          <p:cNvPr id="157" name="Une compétence suppose :…"/>
          <p:cNvSpPr txBox="1"/>
          <p:nvPr/>
        </p:nvSpPr>
        <p:spPr>
          <a:xfrm>
            <a:off x="1981200" y="1676399"/>
            <a:ext cx="5562600" cy="21358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4025" indent="-452437">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b="1"/>
            </a:pPr>
            <a:r>
              <a:t>Une compétence suppose :</a:t>
            </a:r>
            <a:r>
              <a:rPr>
                <a:solidFill>
                  <a:srgbClr val="F40000"/>
                </a:solidFill>
              </a:rPr>
              <a:t> </a:t>
            </a:r>
          </a:p>
          <a:p>
            <a:pPr marL="455612" indent="-454025">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b="1">
                <a:solidFill>
                  <a:srgbClr val="F40000"/>
                </a:solidFill>
              </a:defRPr>
            </a:pPr>
            <a:r>
              <a:t>Des connaissances</a:t>
            </a:r>
          </a:p>
          <a:p>
            <a:pPr marL="455612" indent="-454025">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b="1">
                <a:solidFill>
                  <a:srgbClr val="F40000"/>
                </a:solidFill>
              </a:defRPr>
            </a:pPr>
            <a:r>
              <a:t>La possibilité de mobiliser ces connaissances dans des situations où ces connaissances constituent des ressources</a:t>
            </a:r>
          </a:p>
        </p:txBody>
      </p:sp>
      <p:sp>
        <p:nvSpPr>
          <p:cNvPr id="158" name="La pertinence…"/>
          <p:cNvSpPr txBox="1"/>
          <p:nvPr/>
        </p:nvSpPr>
        <p:spPr>
          <a:xfrm>
            <a:off x="2133600" y="4114800"/>
            <a:ext cx="5257800" cy="12490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4025" indent="-452437">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pPr>
            <a:r>
              <a:t>La pertinence</a:t>
            </a:r>
          </a:p>
          <a:p>
            <a:pPr marL="455612" indent="-454025">
              <a:buClr>
                <a:srgbClr val="F40000"/>
              </a:buClr>
              <a:buSzPct val="100000"/>
              <a:buChar char="➢"/>
              <a:tabLst>
                <a:tab pos="444500" algn="l"/>
                <a:tab pos="1358900" algn="l"/>
                <a:tab pos="2273300" algn="l"/>
                <a:tab pos="3187700" algn="l"/>
                <a:tab pos="4102100" algn="l"/>
                <a:tab pos="5016500" algn="l"/>
                <a:tab pos="5930900" algn="l"/>
                <a:tab pos="6845300" algn="l"/>
                <a:tab pos="7759700" algn="l"/>
                <a:tab pos="8674100" algn="l"/>
                <a:tab pos="9588500" algn="l"/>
                <a:tab pos="10502900" algn="l"/>
              </a:tabLst>
              <a:defRPr sz="2000" b="1">
                <a:solidFill>
                  <a:srgbClr val="F40000"/>
                </a:solidFill>
              </a:defRPr>
            </a:pPr>
            <a:r>
              <a:t>Les situations en question doivent être identifiées comme étant pertinentes par rapport au domaine d’activité considéré</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58"/>
                                        </p:tgtEl>
                                        <p:attrNameLst>
                                          <p:attrName>style.visibility</p:attrName>
                                        </p:attrNameLst>
                                      </p:cBhvr>
                                      <p:to>
                                        <p:strVal val="visible"/>
                                      </p:to>
                                    </p:set>
                                    <p:anim calcmode="lin" valueType="num">
                                      <p:cBhvr>
                                        <p:cTn id="13" dur="500" fill="hold"/>
                                        <p:tgtEl>
                                          <p:spTgt spid="158"/>
                                        </p:tgtEl>
                                        <p:attrNameLst>
                                          <p:attrName>ppt_w</p:attrName>
                                        </p:attrNameLst>
                                      </p:cBhvr>
                                      <p:tavLst>
                                        <p:tav tm="0">
                                          <p:val>
                                            <p:fltVal val="0"/>
                                          </p:val>
                                        </p:tav>
                                        <p:tav tm="100000">
                                          <p:val>
                                            <p:strVal val="#ppt_w"/>
                                          </p:val>
                                        </p:tav>
                                      </p:tavLst>
                                    </p:anim>
                                    <p:anim calcmode="lin" valueType="num">
                                      <p:cBhvr>
                                        <p:cTn id="14" dur="500" fill="hold"/>
                                        <p:tgtEl>
                                          <p:spTgt spid="1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animBg="1" advAuto="0"/>
      <p:bldP spid="158" grpId="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L'examen du degré de pertinence"/>
          <p:cNvSpPr txBox="1"/>
          <p:nvPr/>
        </p:nvSpPr>
        <p:spPr>
          <a:xfrm>
            <a:off x="304800" y="306387"/>
            <a:ext cx="8686800" cy="482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b="1"/>
            </a:lvl1pPr>
          </a:lstStyle>
          <a:p>
            <a:r>
              <a:t>L'examen du degré de pertinence</a:t>
            </a:r>
          </a:p>
        </p:txBody>
      </p:sp>
      <p:sp>
        <p:nvSpPr>
          <p:cNvPr id="161" name="la pertinence épistémologique : concerne le statut, l'importance et la fécondité, des notions ou méthodes étudiées, à l'intérieur de la science elle-même. La pertinence épistémologique est reconnaissable et attestée par les spécialistes de la discipline."/>
          <p:cNvSpPr txBox="1"/>
          <p:nvPr/>
        </p:nvSpPr>
        <p:spPr>
          <a:xfrm>
            <a:off x="457200" y="1203325"/>
            <a:ext cx="7315200" cy="1363350"/>
          </a:xfrm>
          <a:prstGeom prst="rect">
            <a:avLst/>
          </a:prstGeom>
          <a:solidFill>
            <a:srgbClr val="FFFF99"/>
          </a:solidFill>
          <a:ln w="12700">
            <a:miter lim="400000"/>
          </a:ln>
          <a:extLst>
            <a:ext uri="{C572A759-6A51-4108-AA02-DFA0A04FC94B}">
              <ma14:wrappingTextBoxFlag xmlns:ma14="http://schemas.microsoft.com/office/mac/drawingml/2011/main" val="1"/>
            </a:ext>
          </a:extLst>
        </p:spPr>
        <p:txBody>
          <a:bodyPr lIns="45719" rIns="45719">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40000"/>
                </a:solidFill>
              </a:defRPr>
            </a:pPr>
            <a:r>
              <a:t>la pertinence épistémologique</a:t>
            </a:r>
            <a:r>
              <a:rPr sz="2000" b="0">
                <a:solidFill>
                  <a:srgbClr val="000000"/>
                </a:solidFill>
              </a:rPr>
              <a:t> : concerne le statut, l'importance et la fécondité, des notions ou méthodes étudiées, à l'intérieur de la science elle-même. La pertinence épistémologique est reconnaissable et attestée par les spécialistes de la discipline.</a:t>
            </a:r>
          </a:p>
        </p:txBody>
      </p:sp>
      <p:sp>
        <p:nvSpPr>
          <p:cNvPr id="162" name="la pertinence sociale : concerne le statut, l'importance et l'utilité des notions ou méthodes étudiées, dans la vie sociale générale. La pertinence sociale est reconnaissable et attestée par la société toute entière."/>
          <p:cNvSpPr txBox="1"/>
          <p:nvPr/>
        </p:nvSpPr>
        <p:spPr>
          <a:xfrm>
            <a:off x="990600" y="2817812"/>
            <a:ext cx="7239000" cy="1363351"/>
          </a:xfrm>
          <a:prstGeom prst="rect">
            <a:avLst/>
          </a:prstGeom>
          <a:solidFill>
            <a:srgbClr val="FFFF99"/>
          </a:solidFill>
          <a:ln w="12700">
            <a:miter lim="400000"/>
          </a:ln>
          <a:extLst>
            <a:ext uri="{C572A759-6A51-4108-AA02-DFA0A04FC94B}">
              <ma14:wrappingTextBoxFlag xmlns:ma14="http://schemas.microsoft.com/office/mac/drawingml/2011/main" val="1"/>
            </a:ext>
          </a:extLst>
        </p:spPr>
        <p:txBody>
          <a:bodyPr lIns="45719" rIns="45719">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40000"/>
                </a:solidFill>
              </a:defRPr>
            </a:pPr>
            <a:r>
              <a:t>la pertinence sociale</a:t>
            </a:r>
            <a:r>
              <a:rPr sz="2000" b="0">
                <a:solidFill>
                  <a:srgbClr val="000000"/>
                </a:solidFill>
              </a:rPr>
              <a:t> : concerne le statut, l'importance et l'utilité des notions ou méthodes étudiées, dans la vie sociale générale. La pertinence sociale est reconnaissable et attestée par la société toute entière.</a:t>
            </a:r>
          </a:p>
        </p:txBody>
      </p:sp>
      <p:sp>
        <p:nvSpPr>
          <p:cNvPr id="163" name="la pertinence didactique : concerne la possibilité de transmettre les savoirs correspondants aux élèves ou aux étudiants selon leur âge et leur formation antérieure.. La pertinence didactique est reconnaissable et attestée par les enseignants, aidés en cela par les travaux de la psychologie et les recherches en didactique des disciplines."/>
          <p:cNvSpPr txBox="1"/>
          <p:nvPr/>
        </p:nvSpPr>
        <p:spPr>
          <a:xfrm>
            <a:off x="1524000" y="4479925"/>
            <a:ext cx="7239000" cy="1947550"/>
          </a:xfrm>
          <a:prstGeom prst="rect">
            <a:avLst/>
          </a:prstGeom>
          <a:solidFill>
            <a:srgbClr val="FFFF99"/>
          </a:solidFill>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40000"/>
                </a:solidFill>
              </a:defRPr>
            </a:pPr>
            <a:r>
              <a:t>la pertinence didactique</a:t>
            </a:r>
            <a:r>
              <a:rPr sz="2000" b="0">
                <a:solidFill>
                  <a:srgbClr val="000000"/>
                </a:solidFill>
              </a:rPr>
              <a:t> : concerne la possibilité de transmettre les savoirs correspondants aux élèves ou aux étudiants selon leur âge et leur formation antérieure.. La pertinence didactique est reconnaissable et attestée par les enseignants, aidés en cela par les travaux de la psychologie et les recherches en didactique des disciplines.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1"/>
                                        </p:tgtEl>
                                        <p:attrNameLst>
                                          <p:attrName>style.visibility</p:attrName>
                                        </p:attrNameLst>
                                      </p:cBhvr>
                                      <p:to>
                                        <p:strVal val="visible"/>
                                      </p:to>
                                    </p:set>
                                    <p:anim calcmode="lin" valueType="num">
                                      <p:cBhvr>
                                        <p:cTn id="7" dur="500" fill="hold"/>
                                        <p:tgtEl>
                                          <p:spTgt spid="161"/>
                                        </p:tgtEl>
                                        <p:attrNameLst>
                                          <p:attrName>ppt_x</p:attrName>
                                        </p:attrNameLst>
                                      </p:cBhvr>
                                      <p:tavLst>
                                        <p:tav tm="0">
                                          <p:val>
                                            <p:strVal val="0-#ppt_w/2"/>
                                          </p:val>
                                        </p:tav>
                                        <p:tav tm="100000">
                                          <p:val>
                                            <p:strVal val="#ppt_x"/>
                                          </p:val>
                                        </p:tav>
                                      </p:tavLst>
                                    </p:anim>
                                    <p:anim calcmode="lin" valueType="num">
                                      <p:cBhvr>
                                        <p:cTn id="8"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62"/>
                                        </p:tgtEl>
                                        <p:attrNameLst>
                                          <p:attrName>style.visibility</p:attrName>
                                        </p:attrNameLst>
                                      </p:cBhvr>
                                      <p:to>
                                        <p:strVal val="visible"/>
                                      </p:to>
                                    </p:set>
                                    <p:anim calcmode="lin" valueType="num">
                                      <p:cBhvr>
                                        <p:cTn id="13" dur="500" fill="hold"/>
                                        <p:tgtEl>
                                          <p:spTgt spid="162"/>
                                        </p:tgtEl>
                                        <p:attrNameLst>
                                          <p:attrName>ppt_x</p:attrName>
                                        </p:attrNameLst>
                                      </p:cBhvr>
                                      <p:tavLst>
                                        <p:tav tm="0">
                                          <p:val>
                                            <p:strVal val="0-#ppt_w/2"/>
                                          </p:val>
                                        </p:tav>
                                        <p:tav tm="100000">
                                          <p:val>
                                            <p:strVal val="#ppt_x"/>
                                          </p:val>
                                        </p:tav>
                                      </p:tavLst>
                                    </p:anim>
                                    <p:anim calcmode="lin" valueType="num">
                                      <p:cBhvr>
                                        <p:cTn id="14"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63"/>
                                        </p:tgtEl>
                                        <p:attrNameLst>
                                          <p:attrName>style.visibility</p:attrName>
                                        </p:attrNameLst>
                                      </p:cBhvr>
                                      <p:to>
                                        <p:strVal val="visible"/>
                                      </p:to>
                                    </p:set>
                                    <p:anim calcmode="lin" valueType="num">
                                      <p:cBhvr>
                                        <p:cTn id="19" dur="500" fill="hold"/>
                                        <p:tgtEl>
                                          <p:spTgt spid="163"/>
                                        </p:tgtEl>
                                        <p:attrNameLst>
                                          <p:attrName>ppt_x</p:attrName>
                                        </p:attrNameLst>
                                      </p:cBhvr>
                                      <p:tavLst>
                                        <p:tav tm="0">
                                          <p:val>
                                            <p:strVal val="0-#ppt_w/2"/>
                                          </p:val>
                                        </p:tav>
                                        <p:tav tm="100000">
                                          <p:val>
                                            <p:strVal val="#ppt_x"/>
                                          </p:val>
                                        </p:tav>
                                      </p:tavLst>
                                    </p:anim>
                                    <p:anim calcmode="lin" valueType="num">
                                      <p:cBhvr>
                                        <p:cTn id="20"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animBg="1" advAuto="0"/>
      <p:bldP spid="162" grpId="2" animBg="1" advAuto="0"/>
      <p:bldP spid="163"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e"/>
          <p:cNvSpPr txBox="1"/>
          <p:nvPr/>
        </p:nvSpPr>
        <p:spPr>
          <a:xfrm>
            <a:off x="-1" y="3238500"/>
            <a:ext cx="9144002" cy="631544"/>
          </a:xfrm>
          <a:prstGeom prst="rect">
            <a:avLst/>
          </a:prstGeom>
          <a:ln w="12700">
            <a:miter lim="400000"/>
          </a:ln>
          <a:extLst>
            <a:ext uri="{C572A759-6A51-4108-AA02-DFA0A04FC94B}">
              <ma14:wrappingTextBoxFlag xmlns:ma14="http://schemas.microsoft.com/office/mac/drawingml/2011/main" val="1"/>
            </a:ext>
          </a:extLst>
        </p:spPr>
        <p:txBody>
          <a:bodyPr lIns="25560" tIns="25560" rIns="25560" bIns="25560">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600" b="1">
                <a:solidFill>
                  <a:srgbClr val="FFFFFF"/>
                </a:solidFill>
              </a:defRPr>
            </a:pPr>
            <a:endParaRP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700" b="1">
                <a:solidFill>
                  <a:srgbClr val="FFFFFF"/>
                </a:solidFill>
              </a:defRPr>
            </a:pPr>
            <a:r>
              <a:t>               </a:t>
            </a:r>
          </a:p>
        </p:txBody>
      </p:sp>
      <p:sp>
        <p:nvSpPr>
          <p:cNvPr id="166" name="Analyse des compétences selon PISA…"/>
          <p:cNvSpPr/>
          <p:nvPr/>
        </p:nvSpPr>
        <p:spPr>
          <a:xfrm>
            <a:off x="-1" y="0"/>
            <a:ext cx="9144002" cy="1196030"/>
          </a:xfrm>
          <a:prstGeom prst="rect">
            <a:avLst/>
          </a:prstGeom>
          <a:solidFill>
            <a:srgbClr val="B2B2B2"/>
          </a:solidFill>
          <a:ln w="12700">
            <a:miter lim="400000"/>
          </a:ln>
          <a:extLst>
            <a:ext uri="{C572A759-6A51-4108-AA02-DFA0A04FC94B}">
              <ma14:wrappingTextBoxFlag xmlns:ma14="http://schemas.microsoft.com/office/mac/drawingml/2011/main" val="1"/>
            </a:ext>
          </a:extLst>
        </p:spPr>
        <p:txBody>
          <a:bodyPr lIns="25560" tIns="25560" rIns="25560" bIns="25560">
            <a:spAutoFit/>
          </a:bodyPr>
          <a:lstStyle/>
          <a:p>
            <a:pPr algn="just">
              <a:tabLst>
                <a:tab pos="914400" algn="l"/>
                <a:tab pos="1828800" algn="l"/>
                <a:tab pos="2743200" algn="l"/>
                <a:tab pos="3657600" algn="l"/>
                <a:tab pos="4572000" algn="l"/>
                <a:tab pos="5486400" algn="l"/>
                <a:tab pos="6400800" algn="l"/>
                <a:tab pos="7315200" algn="l"/>
                <a:tab pos="8229600" algn="l"/>
                <a:tab pos="9144000" algn="l"/>
                <a:tab pos="10058400" algn="l"/>
              </a:tabLst>
              <a:defRPr sz="1600" b="1"/>
            </a:pPr>
            <a:endParaRP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pPr>
            <a:r>
              <a:t>Analyse des compétences selon PISA</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000"/>
            </a:pPr>
            <a:r>
              <a:t>(Programme International d'Évaluation des Acquis des Élèves de l'OCDE)</a:t>
            </a:r>
          </a:p>
        </p:txBody>
      </p:sp>
      <p:sp>
        <p:nvSpPr>
          <p:cNvPr id="167" name="Définition PISA de la culture mathématique pour tous…"/>
          <p:cNvSpPr txBox="1"/>
          <p:nvPr/>
        </p:nvSpPr>
        <p:spPr>
          <a:xfrm>
            <a:off x="609600" y="1524000"/>
            <a:ext cx="7772400" cy="451079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just">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i="1"/>
            </a:pPr>
            <a:r>
              <a:t>Définition PISA de la culture mathématique pour tous</a:t>
            </a:r>
          </a:p>
          <a:p>
            <a:pPr algn="just">
              <a:spcBef>
                <a:spcPts val="1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330099"/>
                </a:solidFill>
              </a:defRPr>
            </a:pPr>
            <a:r>
              <a:t>La culture mathématique pour tous est l'aptitude d'un individu à identifier, et à comprendre les divers rôles joués par les mathématiques dans le Monde, à porter des jugements fondés à leur propos, et à s'engager dans des activités mathématiques, en fonction des exigences de sa vie présente et future en tant que citoyen constructif, impliqué et réfléchi.</a:t>
            </a:r>
          </a:p>
        </p:txBody>
      </p:sp>
      <p:sp>
        <p:nvSpPr>
          <p:cNvPr id="168" name="Culture PISA"/>
          <p:cNvSpPr txBox="1"/>
          <p:nvPr/>
        </p:nvSpPr>
        <p:spPr>
          <a:xfrm>
            <a:off x="0" y="6233239"/>
            <a:ext cx="32766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Culture PISA</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examen des niveaux d'apprentissages sollicités"/>
          <p:cNvSpPr txBox="1"/>
          <p:nvPr/>
        </p:nvSpPr>
        <p:spPr>
          <a:xfrm>
            <a:off x="762000" y="838200"/>
            <a:ext cx="81534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lvl1pPr>
          </a:lstStyle>
          <a:p>
            <a:r>
              <a:t>L'examen des niveaux d'apprentissages sollicités</a:t>
            </a:r>
          </a:p>
        </p:txBody>
      </p:sp>
      <p:pic>
        <p:nvPicPr>
          <p:cNvPr id="171" name="image.jpeg" descr="image.jpeg"/>
          <p:cNvPicPr>
            <a:picLocks noChangeAspect="1"/>
          </p:cNvPicPr>
          <p:nvPr/>
        </p:nvPicPr>
        <p:blipFill>
          <a:blip r:embed="rId2">
            <a:extLst/>
          </a:blip>
          <a:stretch>
            <a:fillRect/>
          </a:stretch>
        </p:blipFill>
        <p:spPr>
          <a:xfrm>
            <a:off x="609600" y="1676400"/>
            <a:ext cx="8153400" cy="4175125"/>
          </a:xfrm>
          <a:prstGeom prst="rect">
            <a:avLst/>
          </a:prstGeom>
          <a:ln w="12700">
            <a:miter lim="400000"/>
          </a:ln>
        </p:spPr>
      </p:pic>
      <p:sp>
        <p:nvSpPr>
          <p:cNvPr id="172" name="Taxonomie"/>
          <p:cNvSpPr txBox="1"/>
          <p:nvPr/>
        </p:nvSpPr>
        <p:spPr>
          <a:xfrm>
            <a:off x="0" y="6004639"/>
            <a:ext cx="34290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Taxonomie </a:t>
            </a:r>
          </a:p>
        </p:txBody>
      </p:sp>
      <p:sp>
        <p:nvSpPr>
          <p:cNvPr id="173" name="Taxonomie R. GRAS…"/>
          <p:cNvSpPr txBox="1"/>
          <p:nvPr/>
        </p:nvSpPr>
        <p:spPr>
          <a:xfrm>
            <a:off x="6019800" y="5791200"/>
            <a:ext cx="2819400" cy="6956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pPr>
            <a:r>
              <a:t>Taxonomie R. GRAS </a:t>
            </a:r>
          </a:p>
          <a:p>
            <a: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pPr>
            <a:r>
              <a:t>Simplifiée</a:t>
            </a:r>
          </a:p>
          <a:p>
            <a: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pPr>
            <a:r>
              <a:t>Largement utilisée par EVAPM</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résentation de L'Observatoire EVAPM"/>
          <p:cNvSpPr txBox="1">
            <a:spLocks noGrp="1"/>
          </p:cNvSpPr>
          <p:nvPr>
            <p:ph type="title"/>
          </p:nvPr>
        </p:nvSpPr>
        <p:spPr>
          <a:xfrm>
            <a:off x="306387" y="2214562"/>
            <a:ext cx="9144001" cy="1143001"/>
          </a:xfrm>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t>Présentation de L'Observatoire EVAPM</a:t>
            </a:r>
          </a:p>
        </p:txBody>
      </p:sp>
      <p:sp>
        <p:nvSpPr>
          <p:cNvPr id="98" name="Antoine BODIN - Responsable de l’Observatoire EVAPM IREM / Université de Franche-Comté"/>
          <p:cNvSpPr txBox="1"/>
          <p:nvPr/>
        </p:nvSpPr>
        <p:spPr>
          <a:xfrm>
            <a:off x="2362200" y="5883275"/>
            <a:ext cx="6400800" cy="6399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900" b="1">
                <a:solidFill>
                  <a:srgbClr val="FFFFFF"/>
                </a:solidFill>
              </a:defRPr>
            </a:pPr>
            <a:r>
              <a:t>Antoine BODIN - Responsable de l’Observatoire EVAPM</a:t>
            </a:r>
            <a:br/>
            <a:r>
              <a:t>IREM / Université de Franche-Comté</a:t>
            </a:r>
          </a:p>
        </p:txBody>
      </p:sp>
      <p:sp>
        <p:nvSpPr>
          <p:cNvPr id="99" name="EVAPM"/>
          <p:cNvSpPr txBox="1"/>
          <p:nvPr/>
        </p:nvSpPr>
        <p:spPr>
          <a:xfrm>
            <a:off x="828675" y="742950"/>
            <a:ext cx="2676525" cy="857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lvl1pPr algn="ctr" defTabSz="408828">
              <a:defRPr sz="6097">
                <a:ln w="7751">
                  <a:solidFill>
                    <a:srgbClr val="008000"/>
                  </a:solidFill>
                </a:ln>
                <a:solidFill>
                  <a:srgbClr val="FFFFFF"/>
                </a:solidFill>
                <a:effectLst>
                  <a:outerShdw blurRad="57785" dist="139915" dir="2700000" rotWithShape="0">
                    <a:srgbClr val="C7DFD3"/>
                  </a:outerShdw>
                </a:effectLst>
              </a:defRPr>
            </a:lvl1pPr>
          </a:lstStyle>
          <a:p>
            <a:r>
              <a:t>EVAPM</a:t>
            </a:r>
          </a:p>
        </p:txBody>
      </p:sp>
      <p:sp>
        <p:nvSpPr>
          <p:cNvPr id="100" name="Un observatoire développé par l’APMEP et l’INRP"/>
          <p:cNvSpPr txBox="1"/>
          <p:nvPr/>
        </p:nvSpPr>
        <p:spPr>
          <a:xfrm>
            <a:off x="4572000" y="304800"/>
            <a:ext cx="3886200" cy="11968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ts val="2900"/>
              </a:lnSpc>
              <a:spcBef>
                <a:spcPts val="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b="1">
                <a:solidFill>
                  <a:srgbClr val="3333FF"/>
                </a:solidFill>
              </a:defRPr>
            </a:pPr>
            <a:r>
              <a:t>Un observatoire développé par l’APMEP et l’INRP</a:t>
            </a:r>
            <a:r>
              <a:rPr i="1"/>
              <a:t> </a:t>
            </a:r>
          </a:p>
        </p:txBody>
      </p:sp>
      <p:sp>
        <p:nvSpPr>
          <p:cNvPr id="101" name="OBJECTIFS…"/>
          <p:cNvSpPr txBox="1"/>
          <p:nvPr/>
        </p:nvSpPr>
        <p:spPr>
          <a:xfrm>
            <a:off x="4648200" y="3352800"/>
            <a:ext cx="4114800" cy="2382589"/>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OBJECTIFS</a:t>
            </a:r>
          </a:p>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LES ÉQUIPES</a:t>
            </a:r>
          </a:p>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ÉTUDES</a:t>
            </a:r>
          </a:p>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DÉMARCHES ET MÉTHODES</a:t>
            </a:r>
          </a:p>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ENSEIGNEMENTS</a:t>
            </a:r>
          </a:p>
          <a:p>
            <a:pPr marL="457200" indent="-457200">
              <a:spcBef>
                <a:spcPts val="1100"/>
              </a:spcBef>
              <a:buClr>
                <a:srgbClr val="FFFFFF"/>
              </a:buClr>
              <a:buSzPct val="100000"/>
              <a:buFont typeface="Times New Roman"/>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800">
                <a:solidFill>
                  <a:srgbClr val="FFFFFF"/>
                </a:solidFill>
              </a:defRPr>
            </a:pPr>
            <a:r>
              <a:t>RÉSULTATS</a:t>
            </a: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es niveaux de compétence selon PISA…"/>
          <p:cNvSpPr txBox="1"/>
          <p:nvPr/>
        </p:nvSpPr>
        <p:spPr>
          <a:xfrm>
            <a:off x="609600" y="838199"/>
            <a:ext cx="7924800" cy="459239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000" b="1">
                <a:solidFill>
                  <a:srgbClr val="DC2304"/>
                </a:solidFill>
              </a:defRPr>
            </a:pPr>
            <a:r>
              <a:t>Les niveaux de compétence selon PISA</a:t>
            </a:r>
          </a:p>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endParaRPr/>
          </a:p>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Classe 1 : Reproduction,  définitions et calculs</a:t>
            </a:r>
          </a:p>
          <a:p>
            <a:pPr algn="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i="1"/>
            </a:pPr>
            <a:r>
              <a:t>Correspond au niveau A de la taxonomie de R. Gras</a:t>
            </a:r>
          </a:p>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Classe 2 : Mise en relation et intégration pour résoudre des problèmes </a:t>
            </a:r>
          </a:p>
          <a:p>
            <a:pPr algn="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i="1"/>
            </a:pPr>
            <a:r>
              <a:t>Correspond aux niveau B et C de la taxonomie de R. Gras</a:t>
            </a:r>
          </a:p>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Classe 3 : Mathématisation, pensée mathématique, généralisation et compréhension en profondeur</a:t>
            </a:r>
          </a:p>
          <a:p>
            <a:pPr algn="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i="1"/>
            </a:pPr>
            <a:r>
              <a:t>Correspond aux niveau D et E de la taxonomie de R. Gras</a:t>
            </a:r>
          </a:p>
        </p:txBody>
      </p:sp>
      <p:sp>
        <p:nvSpPr>
          <p:cNvPr id="176" name="Niveaux compétences PISA"/>
          <p:cNvSpPr txBox="1"/>
          <p:nvPr/>
        </p:nvSpPr>
        <p:spPr>
          <a:xfrm>
            <a:off x="0" y="99139"/>
            <a:ext cx="67818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Niveaux compétences PISA</a:t>
            </a:r>
          </a:p>
        </p:txBody>
      </p:sp>
      <p:sp>
        <p:nvSpPr>
          <p:cNvPr id="177" name="PISA : Program International of Student Achievement de l’OCDE…"/>
          <p:cNvSpPr txBox="1"/>
          <p:nvPr/>
        </p:nvSpPr>
        <p:spPr>
          <a:xfrm>
            <a:off x="2971800" y="5638800"/>
            <a:ext cx="5410200" cy="4924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pPr>
            <a:r>
              <a:t>PISA : Program International of Student Achievement de l’OCDE</a:t>
            </a:r>
          </a:p>
          <a:p>
            <a: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pPr>
            <a:r>
              <a:t>La classification de PISA est utilisée par EVAPM</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mpétences de classe 1…"/>
          <p:cNvSpPr txBox="1"/>
          <p:nvPr/>
        </p:nvSpPr>
        <p:spPr>
          <a:xfrm>
            <a:off x="762000" y="533400"/>
            <a:ext cx="7543800" cy="3384128"/>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Compétences de classe 1 </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Reproduction,  définitions et calculs</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endParaRP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La classe 1 recouvre des processus souvent évalués dans les tests standardisés, ainsi que dans les enquêtes comparatives internationales, ou ils sont principalement mesurés à l'aide d'items à choix multiple. Les questions portent sur des connaissances factuelles, ou demandent de représenter, d'identifier des équivalences, de restituer des objets et des propriétés mathématiques, d'exécuter des procédures classiques, d'appliquer des algorithmes simples et de mettre en œuvre des savoir‑faire techniques.</a:t>
            </a:r>
          </a:p>
        </p:txBody>
      </p:sp>
      <p:sp>
        <p:nvSpPr>
          <p:cNvPr id="180" name="Classe 1"/>
          <p:cNvSpPr txBox="1"/>
          <p:nvPr/>
        </p:nvSpPr>
        <p:spPr>
          <a:xfrm>
            <a:off x="0" y="213439"/>
            <a:ext cx="32766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Classe 1</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mpétences de classe 2…"/>
          <p:cNvSpPr txBox="1"/>
          <p:nvPr/>
        </p:nvSpPr>
        <p:spPr>
          <a:xfrm>
            <a:off x="457200" y="633412"/>
            <a:ext cx="8305800" cy="537979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Compétences de classe 2</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Mise en relation et intégration pour résoudre des problèmes</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endParaRP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Les processus de classe 2 demandent de commencer à établir des liens entre les différents chapitres et domaines des mathématiques et d'intégrer diverses informations dans le but de résoudre des problèmes simples. Bien que ces problèmes soient présumés non routiniers pour l'élève, ils n'exigent qu'un degré de mathématisation relativement élémentaire.</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Dans cette classe de compétence, on attend aussi des élèves qu'ils soient capables de manier diverses formes de représentation, en fonction de la situation et de l'objectif visé. La mise en relation demande encore que les élèves soient à même de distinguer et de relier différents énoncés (des définitions, des affirmations, des exemples, des assertions conditionnelles et des démonstrations). Le fait de pouvoir décoder et interpréter le langage symbolique et formel, ainsi que de saisir ses relations avec la langue naturelle, est aussi un aspect crucial de cette classe de compétences. Les problèmes y sont souvent contextualisés et demandent une prise de décision mathématique de la part de l'élève.</a:t>
            </a:r>
          </a:p>
        </p:txBody>
      </p:sp>
      <p:sp>
        <p:nvSpPr>
          <p:cNvPr id="183" name="Classe 2"/>
          <p:cNvSpPr txBox="1"/>
          <p:nvPr/>
        </p:nvSpPr>
        <p:spPr>
          <a:xfrm>
            <a:off x="0" y="213439"/>
            <a:ext cx="26670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Classe 2</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ompétences de classe 3…"/>
          <p:cNvSpPr txBox="1"/>
          <p:nvPr/>
        </p:nvSpPr>
        <p:spPr>
          <a:xfrm>
            <a:off x="457200" y="152400"/>
            <a:ext cx="8153400" cy="572269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Compétences de classe 3 </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Mathématisation, pensée mathématique, généralisation et compréhension en profondeur</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Dans cette classe de compétence, il est demandé aux élèves de mathématiser des situations : ils doivent pouvoir identifier et extraire la structure mathématique inhérente à une situation donnée et se servir des mathématiques pour résoudre le problème, pour analyser, pour interpréter, pour élaborer leurs propres modèles et stratégies et pour développer une argumentation mathématique, y compris des démonstrations et des généralisations.</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Ces processus font appel à la pensée critique, à l'analyse et à la réflexion. Les élèves devraient non seulement être à même de résoudre des problèmes, mais aussi de les poser, de communiquer correctement à propos des situations, et de comprendre en profondeur la nature des mathématiques en tant que science.</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0099"/>
                </a:solidFill>
              </a:defRPr>
            </a:pPr>
            <a:r>
              <a:t>Ce niveau de compétences, qui est au cœur des mathématiques et de la culture mathématique, est difficile à évaluer. Les questions à choix multiple sont le plus souvent inadaptées. Les questions à réponse ouverte ont un format qui convient mieux à ce type d'épreuve, mais tant la conception des questions que la correction des réponses soulèvent de nombreuses difficultés.</a:t>
            </a:r>
          </a:p>
        </p:txBody>
      </p:sp>
      <p:sp>
        <p:nvSpPr>
          <p:cNvPr id="186" name="Classe 3"/>
          <p:cNvSpPr txBox="1"/>
          <p:nvPr/>
        </p:nvSpPr>
        <p:spPr>
          <a:xfrm>
            <a:off x="0" y="-15161"/>
            <a:ext cx="23622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Classe 3</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Les processus mathématiques selon PISA…"/>
          <p:cNvSpPr txBox="1"/>
          <p:nvPr/>
        </p:nvSpPr>
        <p:spPr>
          <a:xfrm>
            <a:off x="1371600" y="838200"/>
            <a:ext cx="6400800" cy="5887789"/>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DC2304"/>
                </a:solidFill>
              </a:defRPr>
            </a:pPr>
            <a:r>
              <a:t>Les processus mathématiques selon PISA</a:t>
            </a:r>
          </a:p>
          <a:p>
            <a:pPr algn="ct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900" b="1">
                <a:solidFill>
                  <a:srgbClr val="DC2304"/>
                </a:solidFill>
              </a:defRPr>
            </a:pPr>
            <a:endParaRP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1…. La pensée mathématique: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2…. Le raisonnement mathématique:</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3…. La modélisation mathématique:</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4…. Poser et résoudre des problèmes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5…. La représentation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6…. Le langage symbolique et formel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7….La communication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r>
              <a:t>8…. Les outils et les instruments :</a:t>
            </a: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pPr>
            <a:endParaRPr/>
          </a:p>
          <a:p>
            <a:pPr algn="just">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99"/>
                </a:solidFill>
              </a:defRPr>
            </a:pPr>
            <a:r>
              <a:t>PISA n'utilise pas des items évaluant séparément les capacités ci-dessus. En effet, lorsqu'on fait de « vraies mathématiques », il est habituellement nécessaire de recourir en même temps à de nombreux savoir-faire.</a:t>
            </a:r>
          </a:p>
        </p:txBody>
      </p:sp>
      <p:sp>
        <p:nvSpPr>
          <p:cNvPr id="189" name="Processus PISA"/>
          <p:cNvSpPr txBox="1"/>
          <p:nvPr/>
        </p:nvSpPr>
        <p:spPr>
          <a:xfrm>
            <a:off x="0" y="22939"/>
            <a:ext cx="40386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Processus PISA</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Quelques observations relatives à l’évaluation du curriculum"/>
          <p:cNvSpPr txBox="1">
            <a:spLocks noGrp="1"/>
          </p:cNvSpPr>
          <p:nvPr>
            <p:ph type="title"/>
          </p:nvPr>
        </p:nvSpPr>
        <p:spPr>
          <a:xfrm>
            <a:off x="1219200" y="457200"/>
            <a:ext cx="7239000" cy="1298575"/>
          </a:xfrm>
          <a:prstGeom prst="rect">
            <a:avLst/>
          </a:prstGeom>
        </p:spPr>
        <p:txBody>
          <a:bodyPr/>
          <a:lstStyle>
            <a:lvl1pPr marL="6350" indent="-4762">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defRPr>
            </a:lvl1pPr>
          </a:lstStyle>
          <a:p>
            <a:r>
              <a:t>Quelques observations relatives à l’évaluation du curriculum</a:t>
            </a:r>
          </a:p>
        </p:txBody>
      </p:sp>
      <p:sp>
        <p:nvSpPr>
          <p:cNvPr id="194" name="Difficulté de produire des synthèses utiles…"/>
          <p:cNvSpPr txBox="1"/>
          <p:nvPr/>
        </p:nvSpPr>
        <p:spPr>
          <a:xfrm>
            <a:off x="1600200" y="2057400"/>
            <a:ext cx="6858000" cy="2724161"/>
          </a:xfrm>
          <a:prstGeom prst="rect">
            <a:avLst/>
          </a:prstGeom>
          <a:solidFill>
            <a:srgbClr val="009999"/>
          </a:solidFill>
          <a:ln w="12700">
            <a:miter lim="400000"/>
          </a:ln>
          <a:extLst>
            <a:ext uri="{C572A759-6A51-4108-AA02-DFA0A04FC94B}">
              <ma14:wrappingTextBoxFlag xmlns:ma14="http://schemas.microsoft.com/office/mac/drawingml/2011/main" val="1"/>
            </a:ext>
          </a:extLst>
        </p:spPr>
        <p:txBody>
          <a:bodyPr lIns="45719" rIns="45719">
            <a:spAutoFit/>
          </a:bodyPr>
          <a:lstStyle/>
          <a:p>
            <a:pPr marL="455612" indent="-454025">
              <a:lnSpc>
                <a:spcPct val="125000"/>
              </a:lnSpc>
              <a:spcBef>
                <a:spcPts val="1200"/>
              </a:spcBef>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pPr>
            <a:endParaRPr/>
          </a:p>
          <a:p>
            <a:pPr marL="457200" indent="-455612">
              <a:lnSpc>
                <a:spcPct val="125000"/>
              </a:lnSpc>
              <a:spcBef>
                <a:spcPts val="12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pPr>
            <a:r>
              <a:t>Difficulté de produire des synthèses utiles</a:t>
            </a:r>
          </a:p>
          <a:p>
            <a:pPr marL="457200" indent="-455612">
              <a:lnSpc>
                <a:spcPct val="125000"/>
              </a:lnSpc>
              <a:spcBef>
                <a:spcPts val="12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pPr>
            <a:r>
              <a:t>Difficulté de dépasser l’observation pour passer à l’évaluation</a:t>
            </a:r>
          </a:p>
          <a:p>
            <a:pPr marL="457200" indent="-455612">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b="1"/>
            </a:pPr>
            <a:r>
              <a:t>Il y a loin du curriculum officiel au curriculum atteint.</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Quelques observations relatives à l ’évaluation des acquis des élèves"/>
          <p:cNvSpPr txBox="1">
            <a:spLocks noGrp="1"/>
          </p:cNvSpPr>
          <p:nvPr>
            <p:ph type="title"/>
          </p:nvPr>
        </p:nvSpPr>
        <p:spPr>
          <a:xfrm>
            <a:off x="609600" y="454025"/>
            <a:ext cx="8305800" cy="1298575"/>
          </a:xfrm>
          <a:prstGeom prst="rect">
            <a:avLst/>
          </a:prstGeom>
        </p:spPr>
        <p:txBody>
          <a:bodyPr/>
          <a:lstStyle/>
          <a:p>
            <a:pPr marL="6350" indent="74612">
              <a:tabLst>
                <a:tab pos="76200" algn="l"/>
                <a:tab pos="990600" algn="l"/>
                <a:tab pos="1905000" algn="l"/>
                <a:tab pos="2819400" algn="l"/>
                <a:tab pos="3733800" algn="l"/>
                <a:tab pos="4648200" algn="l"/>
                <a:tab pos="5562600" algn="l"/>
                <a:tab pos="6477000" algn="l"/>
                <a:tab pos="7391400" algn="l"/>
                <a:tab pos="8305800" algn="l"/>
                <a:tab pos="9220200" algn="l"/>
                <a:tab pos="10134600" algn="l"/>
              </a:tabLst>
              <a:defRPr sz="3200">
                <a:solidFill>
                  <a:srgbClr val="FFFFFF"/>
                </a:solidFill>
              </a:defRPr>
            </a:pPr>
            <a:r>
              <a:t>Quelques observations</a:t>
            </a:r>
            <a:br/>
            <a:r>
              <a:t>relatives à l ’évaluation des acquis des élèves</a:t>
            </a:r>
          </a:p>
        </p:txBody>
      </p:sp>
      <p:sp>
        <p:nvSpPr>
          <p:cNvPr id="197" name="Impossibilité d’opérationnaliser les objectifs de façon univoque…"/>
          <p:cNvSpPr txBox="1"/>
          <p:nvPr/>
        </p:nvSpPr>
        <p:spPr>
          <a:xfrm>
            <a:off x="838200" y="1752600"/>
            <a:ext cx="8001000" cy="3573690"/>
          </a:xfrm>
          <a:prstGeom prst="rect">
            <a:avLst/>
          </a:prstGeom>
          <a:solidFill>
            <a:srgbClr val="009999"/>
          </a:solidFill>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Impossibilité d’opérationnaliser les objectifs de façon univoque</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Faiblesse des corrélations inter-domaines</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Faiblesse des corrélations inter-niveaux taxonomiques</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Non mesurabilité globale des acquis des élèves</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Difficulté d’évaluer les compétences (et pas seulement des connaissances et des savoir faire)</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Évolution des connaissances - maturation</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Volatilité des savoirs</a:t>
            </a:r>
          </a:p>
          <a:p>
            <a:pPr marL="457200" indent="-457200">
              <a:spcBef>
                <a:spcPts val="1100"/>
              </a:spcBef>
              <a:buClr>
                <a:srgbClr val="000000"/>
              </a:buClr>
              <a:buSzPct val="100000"/>
              <a:buAutoNum type="arabicPeriod"/>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900" b="1"/>
            </a:pPr>
            <a:r>
              <a:t>Sensibilité aux effets de contrats</a:t>
            </a: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ableau de capacités…"/>
          <p:cNvSpPr txBox="1"/>
          <p:nvPr/>
        </p:nvSpPr>
        <p:spPr>
          <a:xfrm>
            <a:off x="1143000" y="2286000"/>
            <a:ext cx="6858000" cy="1425232"/>
          </a:xfrm>
          <a:prstGeom prst="rect">
            <a:avLst/>
          </a:prstGeom>
          <a:solidFill>
            <a:srgbClr val="009999"/>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b="1">
                <a:solidFill>
                  <a:srgbClr val="330099"/>
                </a:solidFill>
              </a:defRPr>
            </a:pPr>
            <a:r>
              <a:rPr u="sng">
                <a:solidFill>
                  <a:srgbClr val="CCCCFF"/>
                </a:solidFill>
                <a:uFill>
                  <a:solidFill>
                    <a:srgbClr val="CCCCFF"/>
                  </a:solidFill>
                </a:uFill>
                <a:hlinkClick r:id="rId2"/>
              </a:rPr>
              <a:t>Tableau de capacités</a:t>
            </a:r>
          </a:p>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b="1">
                <a:solidFill>
                  <a:srgbClr val="330099"/>
                </a:solidFill>
              </a:defRPr>
            </a:pPr>
            <a:r>
              <a:rPr u="sng">
                <a:solidFill>
                  <a:srgbClr val="CCCCFF"/>
                </a:solidFill>
                <a:uFill>
                  <a:solidFill>
                    <a:srgbClr val="CCCCFF"/>
                  </a:solidFill>
                </a:uFill>
                <a:hlinkClick r:id="rId3"/>
              </a:rPr>
              <a:t>Base EVAPM Seconde 2003</a:t>
            </a:r>
          </a:p>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b="1">
                <a:solidFill>
                  <a:srgbClr val="330099"/>
                </a:solidFill>
              </a:defRPr>
            </a:pPr>
            <a:r>
              <a:rPr u="sng">
                <a:solidFill>
                  <a:srgbClr val="CCCCFF"/>
                </a:solidFill>
                <a:uFill>
                  <a:solidFill>
                    <a:srgbClr val="CCCCFF"/>
                  </a:solidFill>
                </a:uFill>
                <a:hlinkClick r:id="rId4"/>
              </a:rPr>
              <a:t>Base EVAPMIB</a:t>
            </a:r>
          </a:p>
        </p:txBody>
      </p:sp>
      <p:sp>
        <p:nvSpPr>
          <p:cNvPr id="200" name="EVAPM"/>
          <p:cNvSpPr txBox="1"/>
          <p:nvPr/>
        </p:nvSpPr>
        <p:spPr>
          <a:xfrm>
            <a:off x="609600" y="666750"/>
            <a:ext cx="2676525" cy="857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lvl1pPr algn="ctr" defTabSz="408828">
              <a:defRPr sz="6097">
                <a:ln w="7751">
                  <a:solidFill>
                    <a:srgbClr val="008000"/>
                  </a:solidFill>
                </a:ln>
                <a:solidFill>
                  <a:srgbClr val="FFFFFF"/>
                </a:solidFill>
                <a:effectLst>
                  <a:outerShdw blurRad="57785" dist="139915" dir="2700000" rotWithShape="0">
                    <a:srgbClr val="C7DFD3"/>
                  </a:outerShdw>
                </a:effectLst>
              </a:defRPr>
            </a:lvl1pPr>
          </a:lstStyle>
          <a:p>
            <a:r>
              <a:t>EVAPM</a:t>
            </a:r>
          </a:p>
        </p:txBody>
      </p:sp>
      <p:sp>
        <p:nvSpPr>
          <p:cNvPr id="201" name="Résultats terminale : Algèbre…"/>
          <p:cNvSpPr txBox="1"/>
          <p:nvPr/>
        </p:nvSpPr>
        <p:spPr>
          <a:xfrm>
            <a:off x="1295400" y="4419600"/>
            <a:ext cx="6858000" cy="1983492"/>
          </a:xfrm>
          <a:prstGeom prst="rect">
            <a:avLst/>
          </a:prstGeom>
          <a:solidFill>
            <a:srgbClr val="009999"/>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b="1">
                <a:solidFill>
                  <a:srgbClr val="330099"/>
                </a:solidFill>
              </a:defRPr>
            </a:pPr>
            <a:r>
              <a:rPr u="sng">
                <a:solidFill>
                  <a:srgbClr val="CCCCFF"/>
                </a:solidFill>
                <a:uFill>
                  <a:solidFill>
                    <a:srgbClr val="CCCCFF"/>
                  </a:solidFill>
                </a:uFill>
                <a:hlinkClick r:id=""/>
              </a:rPr>
              <a:t>Résultats terminale : Algèbre</a:t>
            </a:r>
          </a:p>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b="1">
                <a:solidFill>
                  <a:srgbClr val="330099"/>
                </a:solidFill>
              </a:defRPr>
            </a:pPr>
            <a:r>
              <a:rPr u="sng">
                <a:solidFill>
                  <a:srgbClr val="CCCCFF"/>
                </a:solidFill>
                <a:uFill>
                  <a:solidFill>
                    <a:srgbClr val="CCCCFF"/>
                  </a:solidFill>
                </a:uFill>
                <a:hlinkClick r:id="rId5"/>
              </a:rPr>
              <a:t>Résultats terminale : Analyse</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330099"/>
                </a:solidFill>
              </a:defRPr>
            </a:pPr>
            <a:r>
              <a:rPr>
                <a:solidFill>
                  <a:srgbClr val="CCCCFF"/>
                </a:solidFill>
                <a:uFill>
                  <a:solidFill>
                    <a:srgbClr val="CCCCFF"/>
                  </a:solidFill>
                </a:uFill>
                <a:hlinkClick r:id=""/>
              </a:rPr>
              <a:t>Résultats terminale : Géométrie</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u="sng">
                <a:solidFill>
                  <a:srgbClr val="330099"/>
                </a:solidFill>
              </a:defRPr>
            </a:pPr>
            <a:r>
              <a:t>Résultats seconde 2003</a:t>
            </a:r>
          </a:p>
        </p:txBody>
      </p:sp>
      <p:sp>
        <p:nvSpPr>
          <p:cNvPr id="202" name="Des productions qui deviennent des outils"/>
          <p:cNvSpPr txBox="1"/>
          <p:nvPr/>
        </p:nvSpPr>
        <p:spPr>
          <a:xfrm>
            <a:off x="4343400" y="1981200"/>
            <a:ext cx="3657600" cy="2892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lvl1pPr>
          </a:lstStyle>
          <a:p>
            <a:r>
              <a:t>Des productions qui deviennent des outils</a:t>
            </a:r>
          </a:p>
        </p:txBody>
      </p:sp>
      <p:sp>
        <p:nvSpPr>
          <p:cNvPr id="203" name="Des résultats (voir brochures et site)"/>
          <p:cNvSpPr txBox="1"/>
          <p:nvPr/>
        </p:nvSpPr>
        <p:spPr>
          <a:xfrm>
            <a:off x="4495800" y="4114800"/>
            <a:ext cx="3657600" cy="2892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b="1"/>
            </a:lvl1pPr>
          </a:lstStyle>
          <a:p>
            <a:r>
              <a:t>Des résultats (voir brochures et site)</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pdf" descr="image.pdf"/>
          <p:cNvPicPr>
            <a:picLocks noChangeAspect="1"/>
          </p:cNvPicPr>
          <p:nvPr/>
        </p:nvPicPr>
        <p:blipFill>
          <a:blip r:embed="rId2">
            <a:extLst/>
          </a:blip>
          <a:stretch>
            <a:fillRect/>
          </a:stretch>
        </p:blipFill>
        <p:spPr>
          <a:xfrm>
            <a:off x="76200" y="762000"/>
            <a:ext cx="8915400" cy="6089650"/>
          </a:xfrm>
          <a:prstGeom prst="rect">
            <a:avLst/>
          </a:prstGeom>
          <a:ln w="12700">
            <a:miter lim="400000"/>
          </a:ln>
        </p:spPr>
      </p:pic>
      <p:sp>
        <p:nvSpPr>
          <p:cNvPr id="206" name="La difficulté de spécifier les exigibles"/>
          <p:cNvSpPr txBox="1"/>
          <p:nvPr/>
        </p:nvSpPr>
        <p:spPr>
          <a:xfrm>
            <a:off x="1752600" y="152400"/>
            <a:ext cx="5486400" cy="42355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i="1"/>
            </a:lvl1pPr>
          </a:lstStyle>
          <a:p>
            <a:r>
              <a:t>La difficulté de spécifier les exigibles</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Avertissement"/>
          <p:cNvSpPr txBox="1"/>
          <p:nvPr/>
        </p:nvSpPr>
        <p:spPr>
          <a:xfrm>
            <a:off x="914400" y="838200"/>
            <a:ext cx="5867400" cy="48489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ctr">
              <a:spcBef>
                <a:spcPts val="1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t>Avertissement</a:t>
            </a:r>
          </a:p>
        </p:txBody>
      </p:sp>
      <p:sp>
        <p:nvSpPr>
          <p:cNvPr id="104" name="Bien que présenté dans un ordre aussi logique qu’il a semblé possible, ce diaporama réunit des diapositives élaborées pour des communications différentes.…"/>
          <p:cNvSpPr txBox="1"/>
          <p:nvPr/>
        </p:nvSpPr>
        <p:spPr>
          <a:xfrm>
            <a:off x="762000" y="1471612"/>
            <a:ext cx="7772400" cy="3547753"/>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just">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330099"/>
                </a:solidFill>
              </a:defRPr>
            </a:pPr>
            <a:r>
              <a:t>Bien que présenté dans un ordre aussi logique qu’il a semblé possible, ce diaporama réunit des diapositives élaborées pour des communications différentes.</a:t>
            </a:r>
          </a:p>
          <a:p>
            <a:pPr algn="just">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330099"/>
                </a:solidFill>
              </a:defRPr>
            </a:pPr>
            <a:r>
              <a:t>Des textes présents sur le site donnent sens à ces diapositives.</a:t>
            </a:r>
          </a:p>
          <a:p>
            <a:pPr algn="just">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330099"/>
                </a:solidFill>
              </a:defRPr>
            </a:pPr>
            <a:r>
              <a:t>L’ensemble présenté ici est évidemment trop lourd pour une présentation donnée, mais des diapositives peuvent être extraites pour accompagner une présentation d’EVAPM.</a:t>
            </a:r>
          </a:p>
        </p:txBody>
      </p:sp>
      <p:sp>
        <p:nvSpPr>
          <p:cNvPr id="105" name="Diaporama évolutif.…"/>
          <p:cNvSpPr txBox="1"/>
          <p:nvPr/>
        </p:nvSpPr>
        <p:spPr>
          <a:xfrm>
            <a:off x="2895600" y="5257800"/>
            <a:ext cx="5410200" cy="1025536"/>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330099"/>
                </a:solidFill>
              </a:defRPr>
            </a:pPr>
            <a:r>
              <a:rPr dirty="0"/>
              <a:t>Diaporama évolutif. </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330099"/>
                </a:solidFill>
              </a:defRPr>
            </a:pPr>
            <a:r>
              <a:rPr dirty="0"/>
              <a:t>Dernière </a:t>
            </a:r>
            <a:r>
              <a:rPr dirty="0" smtClean="0"/>
              <a:t>mis</a:t>
            </a:r>
            <a:r>
              <a:rPr lang="fr-FR" dirty="0" smtClean="0"/>
              <a:t>e</a:t>
            </a:r>
            <a:r>
              <a:rPr dirty="0" smtClean="0"/>
              <a:t> </a:t>
            </a:r>
            <a:r>
              <a:rPr dirty="0"/>
              <a:t>à jour : 10 octobre 2004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3"/>
                                        </p:tgtEl>
                                        <p:attrNameLst>
                                          <p:attrName>style.visibility</p:attrName>
                                        </p:attrNameLst>
                                      </p:cBhvr>
                                      <p:to>
                                        <p:strVal val="visible"/>
                                      </p:to>
                                    </p:set>
                                    <p:anim calcmode="lin" valueType="num">
                                      <p:cBhvr>
                                        <p:cTn id="7" dur="500" fill="hold"/>
                                        <p:tgtEl>
                                          <p:spTgt spid="103"/>
                                        </p:tgtEl>
                                        <p:attrNameLst>
                                          <p:attrName>ppt_x</p:attrName>
                                        </p:attrNameLst>
                                      </p:cBhvr>
                                      <p:tavLst>
                                        <p:tav tm="0">
                                          <p:val>
                                            <p:strVal val="0-#ppt_w/2"/>
                                          </p:val>
                                        </p:tav>
                                        <p:tav tm="100000">
                                          <p:val>
                                            <p:strVal val="#ppt_x"/>
                                          </p:val>
                                        </p:tav>
                                      </p:tavLst>
                                    </p:anim>
                                    <p:anim calcmode="lin" valueType="num">
                                      <p:cBhvr>
                                        <p:cTn id="8"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tif" descr="image.tif"/>
          <p:cNvPicPr>
            <a:picLocks noChangeAspect="1"/>
          </p:cNvPicPr>
          <p:nvPr/>
        </p:nvPicPr>
        <p:blipFill>
          <a:blip r:embed="rId2">
            <a:extLst/>
          </a:blip>
          <a:stretch>
            <a:fillRect/>
          </a:stretch>
        </p:blipFill>
        <p:spPr>
          <a:xfrm>
            <a:off x="495300" y="457200"/>
            <a:ext cx="8267700" cy="6384925"/>
          </a:xfrm>
          <a:prstGeom prst="rect">
            <a:avLst/>
          </a:prstGeom>
          <a:ln w="12700">
            <a:miter lim="400000"/>
          </a:ln>
        </p:spPr>
      </p:pic>
      <p:sp>
        <p:nvSpPr>
          <p:cNvPr id="209" name="Les faits…. sont têtus"/>
          <p:cNvSpPr txBox="1"/>
          <p:nvPr/>
        </p:nvSpPr>
        <p:spPr>
          <a:xfrm>
            <a:off x="0" y="0"/>
            <a:ext cx="3505200" cy="42355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i="1"/>
            </a:lvl1pPr>
          </a:lstStyle>
          <a:p>
            <a:r>
              <a:t>Les faits…. sont têtus</a:t>
            </a:r>
          </a:p>
        </p:txBody>
      </p:sp>
      <p:grpSp>
        <p:nvGrpSpPr>
          <p:cNvPr id="212" name="Groupe"/>
          <p:cNvGrpSpPr/>
          <p:nvPr/>
        </p:nvGrpSpPr>
        <p:grpSpPr>
          <a:xfrm>
            <a:off x="0" y="-43798"/>
            <a:ext cx="3886200" cy="544796"/>
            <a:chOff x="0" y="0"/>
            <a:chExt cx="3886200" cy="544795"/>
          </a:xfrm>
        </p:grpSpPr>
        <p:sp>
          <p:nvSpPr>
            <p:cNvPr id="210" name="Rectangle"/>
            <p:cNvSpPr/>
            <p:nvPr/>
          </p:nvSpPr>
          <p:spPr>
            <a:xfrm>
              <a:off x="0" y="43797"/>
              <a:ext cx="3886200" cy="457201"/>
            </a:xfrm>
            <a:prstGeom prst="rect">
              <a:avLst/>
            </a:prstGeom>
            <a:solidFill>
              <a:srgbClr val="009999"/>
            </a:solidFill>
            <a:ln w="12700" cap="flat">
              <a:noFill/>
              <a:miter lim="400000"/>
            </a:ln>
            <a:effectLst/>
          </p:spPr>
          <p:txBody>
            <a:bodyPr wrap="square" lIns="45719" tIns="45719" rIns="45719" bIns="45719" numCol="1" anchor="ctr">
              <a:no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i="1">
                  <a:solidFill>
                    <a:srgbClr val="CBCBCB"/>
                  </a:solidFill>
                </a:defRPr>
              </a:pPr>
              <a:endParaRPr/>
            </a:p>
          </p:txBody>
        </p:sp>
        <p:sp>
          <p:nvSpPr>
            <p:cNvPr id="211" name="Les faits… sont têtus"/>
            <p:cNvSpPr txBox="1"/>
            <p:nvPr/>
          </p:nvSpPr>
          <p:spPr>
            <a:xfrm>
              <a:off x="0" y="0"/>
              <a:ext cx="3886200" cy="544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079" tIns="46079" rIns="46079" bIns="46079" numCol="1"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i="1">
                  <a:solidFill>
                    <a:srgbClr val="CBCBCB"/>
                  </a:solidFill>
                </a:defRPr>
              </a:lvl1pPr>
            </a:lstStyle>
            <a:p>
              <a:r>
                <a:t>Les faits… sont têtus</a:t>
              </a:r>
            </a:p>
          </p:txBody>
        </p:sp>
      </p:gr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tif" descr="image.tif"/>
          <p:cNvPicPr>
            <a:picLocks noChangeAspect="1"/>
          </p:cNvPicPr>
          <p:nvPr/>
        </p:nvPicPr>
        <p:blipFill>
          <a:blip r:embed="rId2">
            <a:extLst/>
          </a:blip>
          <a:stretch>
            <a:fillRect/>
          </a:stretch>
        </p:blipFill>
        <p:spPr>
          <a:xfrm>
            <a:off x="90487" y="457200"/>
            <a:ext cx="8977313" cy="6169025"/>
          </a:xfrm>
          <a:prstGeom prst="rect">
            <a:avLst/>
          </a:prstGeom>
          <a:ln w="12700">
            <a:miter lim="400000"/>
          </a:ln>
        </p:spPr>
      </p:pic>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age.tif" descr="image.tif"/>
          <p:cNvPicPr>
            <a:picLocks noChangeAspect="1"/>
          </p:cNvPicPr>
          <p:nvPr/>
        </p:nvPicPr>
        <p:blipFill>
          <a:blip r:embed="rId2">
            <a:extLst/>
          </a:blip>
          <a:stretch>
            <a:fillRect/>
          </a:stretch>
        </p:blipFill>
        <p:spPr>
          <a:xfrm>
            <a:off x="758825" y="685800"/>
            <a:ext cx="7702550" cy="5448300"/>
          </a:xfrm>
          <a:prstGeom prst="rect">
            <a:avLst/>
          </a:prstGeom>
          <a:ln w="12700">
            <a:miter lim="400000"/>
          </a:ln>
        </p:spPr>
      </p:pic>
      <p:sp>
        <p:nvSpPr>
          <p:cNvPr id="217" name="Évaluer les curriculums  : nouveaux outils"/>
          <p:cNvSpPr txBox="1"/>
          <p:nvPr/>
        </p:nvSpPr>
        <p:spPr>
          <a:xfrm>
            <a:off x="685800" y="0"/>
            <a:ext cx="80772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lvl1pPr>
          </a:lstStyle>
          <a:p>
            <a:r>
              <a:t>Évaluer les curriculums  : nouveaux outils</a:t>
            </a:r>
          </a:p>
        </p:txBody>
      </p:sp>
      <p:sp>
        <p:nvSpPr>
          <p:cNvPr id="218" name="L’analyse implicative"/>
          <p:cNvSpPr txBox="1"/>
          <p:nvPr/>
        </p:nvSpPr>
        <p:spPr>
          <a:xfrm>
            <a:off x="1676400" y="6278562"/>
            <a:ext cx="5464175" cy="5440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pPr>
            <a:r>
              <a:t>L’analyse implicative</a:t>
            </a:r>
            <a:r>
              <a:rPr sz="1600"/>
              <a:t> </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e"/>
          <p:cNvGrpSpPr/>
          <p:nvPr/>
        </p:nvGrpSpPr>
        <p:grpSpPr>
          <a:xfrm>
            <a:off x="228600" y="533400"/>
            <a:ext cx="8763000" cy="5881688"/>
            <a:chOff x="0" y="0"/>
            <a:chExt cx="8763000" cy="5881687"/>
          </a:xfrm>
        </p:grpSpPr>
        <p:sp>
          <p:nvSpPr>
            <p:cNvPr id="220" name="Rectangle"/>
            <p:cNvSpPr/>
            <p:nvPr/>
          </p:nvSpPr>
          <p:spPr>
            <a:xfrm>
              <a:off x="0" y="0"/>
              <a:ext cx="8763000" cy="5881688"/>
            </a:xfrm>
            <a:prstGeom prst="rect">
              <a:avLst/>
            </a:prstGeom>
            <a:solidFill>
              <a:srgbClr val="FFCC66"/>
            </a:solidFill>
            <a:ln w="12700" cap="flat">
              <a:noFill/>
              <a:miter lim="400000"/>
            </a:ln>
            <a:effectLst/>
          </p:spPr>
          <p:txBody>
            <a:bodyPr wrap="square" lIns="45719" tIns="45719" rIns="45719" bIns="45719" numCol="1" anchor="t">
              <a:noAutofit/>
            </a:bodyPr>
            <a:lstStyle/>
            <a:p>
              <a:endParaRPr/>
            </a:p>
          </p:txBody>
        </p:sp>
        <p:pic>
          <p:nvPicPr>
            <p:cNvPr id="221" name="image.tif" descr="image.tif"/>
            <p:cNvPicPr>
              <a:picLocks noChangeAspect="1"/>
            </p:cNvPicPr>
            <p:nvPr/>
          </p:nvPicPr>
          <p:blipFill>
            <a:blip r:embed="rId2">
              <a:extLst/>
            </a:blip>
            <a:stretch>
              <a:fillRect/>
            </a:stretch>
          </p:blipFill>
          <p:spPr>
            <a:xfrm>
              <a:off x="0" y="0"/>
              <a:ext cx="8763000" cy="5881688"/>
            </a:xfrm>
            <a:prstGeom prst="rect">
              <a:avLst/>
            </a:prstGeom>
            <a:ln w="12700" cap="flat">
              <a:noFill/>
              <a:miter lim="400000"/>
            </a:ln>
            <a:effectLst/>
          </p:spPr>
        </p:pic>
      </p:grpSp>
      <p:sp>
        <p:nvSpPr>
          <p:cNvPr id="223" name="Analyse d’une épreuve d’évaluation"/>
          <p:cNvSpPr txBox="1"/>
          <p:nvPr/>
        </p:nvSpPr>
        <p:spPr>
          <a:xfrm>
            <a:off x="304800" y="6324600"/>
            <a:ext cx="86106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pPr>
            <a:r>
              <a:t>Analyse d’une épreuve d’évaluation</a:t>
            </a:r>
            <a:r>
              <a:rPr sz="1600"/>
              <a:t> </a:t>
            </a:r>
          </a:p>
        </p:txBody>
      </p:sp>
      <p:sp>
        <p:nvSpPr>
          <p:cNvPr id="224" name="L’analyse implicative"/>
          <p:cNvSpPr txBox="1"/>
          <p:nvPr/>
        </p:nvSpPr>
        <p:spPr>
          <a:xfrm>
            <a:off x="2057400" y="0"/>
            <a:ext cx="5464175"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pPr>
            <a:r>
              <a:t>L’analyse implicative</a:t>
            </a:r>
            <a:r>
              <a:rPr sz="1600"/>
              <a:t> </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pdf" descr="image.pdf"/>
          <p:cNvPicPr>
            <a:picLocks noChangeAspect="1"/>
          </p:cNvPicPr>
          <p:nvPr/>
        </p:nvPicPr>
        <p:blipFill>
          <a:blip r:embed="rId2">
            <a:extLst/>
          </a:blip>
          <a:stretch>
            <a:fillRect/>
          </a:stretch>
        </p:blipFill>
        <p:spPr>
          <a:xfrm>
            <a:off x="228600" y="625475"/>
            <a:ext cx="5718175" cy="3794125"/>
          </a:xfrm>
          <a:prstGeom prst="rect">
            <a:avLst/>
          </a:prstGeom>
          <a:ln w="12700">
            <a:miter lim="400000"/>
          </a:ln>
        </p:spPr>
      </p:pic>
      <p:pic>
        <p:nvPicPr>
          <p:cNvPr id="227" name="image.pdf" descr="image.pdf"/>
          <p:cNvPicPr>
            <a:picLocks noChangeAspect="1"/>
          </p:cNvPicPr>
          <p:nvPr/>
        </p:nvPicPr>
        <p:blipFill>
          <a:blip r:embed="rId3">
            <a:extLst/>
          </a:blip>
          <a:stretch>
            <a:fillRect/>
          </a:stretch>
        </p:blipFill>
        <p:spPr>
          <a:xfrm>
            <a:off x="5981700" y="3343275"/>
            <a:ext cx="3163888" cy="3514725"/>
          </a:xfrm>
          <a:prstGeom prst="rect">
            <a:avLst/>
          </a:prstGeom>
          <a:ln w="12700">
            <a:miter lim="400000"/>
          </a:ln>
        </p:spPr>
      </p:pic>
      <p:sp>
        <p:nvSpPr>
          <p:cNvPr id="228" name="Évaluer les curriculums  : nouveaux outils"/>
          <p:cNvSpPr txBox="1"/>
          <p:nvPr/>
        </p:nvSpPr>
        <p:spPr>
          <a:xfrm>
            <a:off x="685800" y="0"/>
            <a:ext cx="80772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lvl1pPr>
          </a:lstStyle>
          <a:p>
            <a:r>
              <a:t>Évaluer les curriculums  : nouveaux outils</a:t>
            </a:r>
          </a:p>
        </p:txBody>
      </p:sp>
      <p:sp>
        <p:nvSpPr>
          <p:cNvPr id="229" name="L’analyse des réponses aux items (IRT)"/>
          <p:cNvSpPr txBox="1"/>
          <p:nvPr/>
        </p:nvSpPr>
        <p:spPr>
          <a:xfrm>
            <a:off x="304800" y="5029200"/>
            <a:ext cx="5464175" cy="1013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lvl1pPr>
          </a:lstStyle>
          <a:p>
            <a:r>
              <a:t>L’analyse des réponses aux items (IRT)</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jpeg" descr="image.jpeg"/>
          <p:cNvPicPr>
            <a:picLocks noChangeAspect="1"/>
          </p:cNvPicPr>
          <p:nvPr/>
        </p:nvPicPr>
        <p:blipFill>
          <a:blip r:embed="rId2">
            <a:extLst/>
          </a:blip>
          <a:stretch>
            <a:fillRect/>
          </a:stretch>
        </p:blipFill>
        <p:spPr>
          <a:xfrm>
            <a:off x="1828800" y="1219200"/>
            <a:ext cx="5257800" cy="4995863"/>
          </a:xfrm>
          <a:prstGeom prst="rect">
            <a:avLst/>
          </a:prstGeom>
          <a:ln w="12700">
            <a:miter lim="400000"/>
          </a:ln>
        </p:spPr>
      </p:pic>
      <p:sp>
        <p:nvSpPr>
          <p:cNvPr id="232" name="L’analyse des réponses aux items (IRT)"/>
          <p:cNvSpPr txBox="1"/>
          <p:nvPr/>
        </p:nvSpPr>
        <p:spPr>
          <a:xfrm>
            <a:off x="381000" y="228600"/>
            <a:ext cx="83820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lvl1pPr>
          </a:lstStyle>
          <a:p>
            <a:r>
              <a:t>L’analyse des réponses aux items (IRT)</a:t>
            </a: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alculer la limite de…"/>
          <p:cNvSpPr txBox="1"/>
          <p:nvPr/>
        </p:nvSpPr>
        <p:spPr>
          <a:xfrm>
            <a:off x="4572000" y="5105400"/>
            <a:ext cx="4038600" cy="1488192"/>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pPr>
            <a:r>
              <a:t>Calculer la limite de </a:t>
            </a: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pPr>
            <a:endParaRPr/>
          </a:p>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a:pPr>
            <a:r>
              <a:t>lorsque x tend vers 0 </a:t>
            </a:r>
          </a:p>
        </p:txBody>
      </p:sp>
      <p:grpSp>
        <p:nvGrpSpPr>
          <p:cNvPr id="237" name="Groupe"/>
          <p:cNvGrpSpPr/>
          <p:nvPr/>
        </p:nvGrpSpPr>
        <p:grpSpPr>
          <a:xfrm>
            <a:off x="533400" y="601662"/>
            <a:ext cx="4953000" cy="4503738"/>
            <a:chOff x="0" y="0"/>
            <a:chExt cx="4953000" cy="4503737"/>
          </a:xfrm>
        </p:grpSpPr>
        <p:sp>
          <p:nvSpPr>
            <p:cNvPr id="235" name="Rectangle"/>
            <p:cNvSpPr/>
            <p:nvPr/>
          </p:nvSpPr>
          <p:spPr>
            <a:xfrm>
              <a:off x="0" y="0"/>
              <a:ext cx="4953000" cy="4503738"/>
            </a:xfrm>
            <a:prstGeom prst="rect">
              <a:avLst/>
            </a:prstGeom>
            <a:solidFill>
              <a:srgbClr val="FFCC66"/>
            </a:solidFill>
            <a:ln w="12700" cap="flat">
              <a:noFill/>
              <a:miter lim="400000"/>
            </a:ln>
            <a:effectLst/>
          </p:spPr>
          <p:txBody>
            <a:bodyPr wrap="square" lIns="45719" tIns="45719" rIns="45719" bIns="45719" numCol="1" anchor="t">
              <a:noAutofit/>
            </a:bodyPr>
            <a:lstStyle/>
            <a:p>
              <a:endParaRPr/>
            </a:p>
          </p:txBody>
        </p:sp>
        <p:pic>
          <p:nvPicPr>
            <p:cNvPr id="236" name="image.jpeg" descr="image.jpeg"/>
            <p:cNvPicPr>
              <a:picLocks noChangeAspect="1"/>
            </p:cNvPicPr>
            <p:nvPr/>
          </p:nvPicPr>
          <p:blipFill>
            <a:blip r:embed="rId2">
              <a:extLst/>
            </a:blip>
            <a:stretch>
              <a:fillRect/>
            </a:stretch>
          </p:blipFill>
          <p:spPr>
            <a:xfrm>
              <a:off x="0" y="0"/>
              <a:ext cx="4953000" cy="4503738"/>
            </a:xfrm>
            <a:prstGeom prst="rect">
              <a:avLst/>
            </a:prstGeom>
            <a:ln w="9360" cap="sq">
              <a:solidFill>
                <a:srgbClr val="FFCC66"/>
              </a:solidFill>
              <a:prstDash val="solid"/>
              <a:miter lim="800000"/>
            </a:ln>
            <a:effectLst/>
          </p:spPr>
        </p:pic>
      </p:grpSp>
      <p:pic>
        <p:nvPicPr>
          <p:cNvPr id="238" name="image.pdf" descr="image.pdf"/>
          <p:cNvPicPr>
            <a:picLocks noChangeAspect="1"/>
          </p:cNvPicPr>
          <p:nvPr/>
        </p:nvPicPr>
        <p:blipFill>
          <a:blip r:embed="rId3">
            <a:extLst/>
          </a:blip>
          <a:stretch>
            <a:fillRect/>
          </a:stretch>
        </p:blipFill>
        <p:spPr>
          <a:xfrm>
            <a:off x="5791200" y="5510212"/>
            <a:ext cx="1524000" cy="814388"/>
          </a:xfrm>
          <a:prstGeom prst="rect">
            <a:avLst/>
          </a:prstGeom>
          <a:ln w="12700">
            <a:miter lim="400000"/>
          </a:ln>
        </p:spPr>
      </p:pic>
      <p:sp>
        <p:nvSpPr>
          <p:cNvPr id="239" name="L’analyse des réponses aux items (IRT)"/>
          <p:cNvSpPr txBox="1"/>
          <p:nvPr/>
        </p:nvSpPr>
        <p:spPr>
          <a:xfrm>
            <a:off x="381000" y="76200"/>
            <a:ext cx="8382000" cy="5440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009999"/>
                </a:solidFill>
              </a:defRPr>
            </a:lvl1pPr>
          </a:lstStyle>
          <a:p>
            <a:r>
              <a:t>L’analyse des réponses aux items (IRT)</a:t>
            </a:r>
          </a:p>
        </p:txBody>
      </p:sp>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Documents - L’Observatoire EVAPM"/>
          <p:cNvSpPr txBox="1">
            <a:spLocks noGrp="1"/>
          </p:cNvSpPr>
          <p:nvPr>
            <p:ph type="title"/>
          </p:nvPr>
        </p:nvSpPr>
        <p:spPr>
          <a:xfrm>
            <a:off x="685800" y="609600"/>
            <a:ext cx="7772400" cy="762000"/>
          </a:xfrm>
          <a:prstGeom prst="rect">
            <a:avLst/>
          </a:prstGeom>
        </p:spPr>
        <p:txBody>
          <a:bodyPr>
            <a:normAutofit fontScale="90000"/>
          </a:bodyPr>
          <a:lstStyle/>
          <a:p>
            <a:pPr marL="955675" indent="-862012">
              <a:tabLst>
                <a:tab pos="1041400" algn="l"/>
                <a:tab pos="1955800" algn="l"/>
                <a:tab pos="2870200" algn="l"/>
                <a:tab pos="3784600" algn="l"/>
                <a:tab pos="4699000" algn="l"/>
                <a:tab pos="5613400" algn="l"/>
                <a:tab pos="6527800" algn="l"/>
                <a:tab pos="7442200" algn="l"/>
                <a:tab pos="8356600" algn="l"/>
                <a:tab pos="9271000" algn="l"/>
                <a:tab pos="10185400" algn="l"/>
                <a:tab pos="11099800" algn="l"/>
              </a:tabLst>
              <a:defRPr>
                <a:solidFill>
                  <a:srgbClr val="FFFFFF"/>
                </a:solidFill>
              </a:defRPr>
            </a:pPr>
            <a:r>
              <a:t>Documents - </a:t>
            </a:r>
            <a:r>
              <a:rPr sz="2600" b="1">
                <a:solidFill>
                  <a:srgbClr val="000000"/>
                </a:solidFill>
              </a:rPr>
              <a:t>L’Observatoire EVAPM</a:t>
            </a:r>
          </a:p>
        </p:txBody>
      </p:sp>
      <p:sp>
        <p:nvSpPr>
          <p:cNvPr id="242" name="APMEP (1996) - dossier de présentation de l'Observatoire EVAPM.…"/>
          <p:cNvSpPr txBox="1">
            <a:spLocks noGrp="1"/>
          </p:cNvSpPr>
          <p:nvPr>
            <p:ph type="body" idx="1"/>
          </p:nvPr>
        </p:nvSpPr>
        <p:spPr>
          <a:xfrm>
            <a:off x="1066800" y="1600200"/>
            <a:ext cx="7848600" cy="5024438"/>
          </a:xfrm>
          <a:prstGeom prst="rect">
            <a:avLst/>
          </a:prstGeom>
          <a:solidFill>
            <a:srgbClr val="009999"/>
          </a:solidFill>
        </p:spPr>
        <p:txBody>
          <a:bodyPr/>
          <a:lstStyle/>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APMEP (1996) - dossier de présentation de l'Observatoire EVAPM.</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APMEP (Association des Professeurs de Mathématiques de l'Enseignement Public) 	</a:t>
            </a:r>
            <a:br/>
            <a:r>
              <a:t>Brochures EVAPM, contenant les épreuves, les résultats et les analyses des évaluations des programmes de mathématiques menées par l'APMEP (BODIN. A., et All ) : 	</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Evaluation des programmes de la sixième aux classes terminales (une douzaine de rapports et brochures disponibles – voir catalogue)</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Base de données informatique EVAPMIB (sur cédérom pour PC et Mac et prochainement sur Internet)</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Fruit de collaborations multiples, EVAPMIB est composée de questions d'évaluation provenant d'études à grande ou moyenne échelle, en particulier d'EVAPM, mais aussi d'études nationales françaises (DPD, INRP,...) et d'autres pays, ainsi que des études internationales (TIMSS,…).</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Chaque question est munie d'un ensemble de descripteurs (carte d'identité critérisée, résultats enregistrés lors de diverses passations, analyses pédagogiques et didactiques, …).</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Par définition évolutive, la base est régulièrement mise à jour et des compléments seront accessibles sur Internet.</a:t>
            </a:r>
          </a:p>
          <a:p>
            <a:pPr marL="341312" indent="-339725" algn="just">
              <a:lnSpc>
                <a:spcPct val="90000"/>
              </a:lnSpc>
              <a:spcBef>
                <a:spcPts val="9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600"/>
            </a:pPr>
            <a:r>
              <a:t>Une présentation détaillée est accessible sur le site de l'APMEP.</a:t>
            </a:r>
          </a:p>
        </p:txBody>
      </p:sp>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éférences"/>
          <p:cNvSpPr txBox="1">
            <a:spLocks noGrp="1"/>
          </p:cNvSpPr>
          <p:nvPr>
            <p:ph type="title"/>
          </p:nvPr>
        </p:nvSpPr>
        <p:spPr>
          <a:xfrm>
            <a:off x="609600" y="381000"/>
            <a:ext cx="7772400" cy="1298575"/>
          </a:xfrm>
          <a:prstGeom prst="rect">
            <a:avLst/>
          </a:prstGeom>
        </p:spPr>
        <p:txBody>
          <a:bodyPr/>
          <a:lstStyle>
            <a:lvl1pPr marL="955675" indent="-862012">
              <a:tabLst>
                <a:tab pos="1041400" algn="l"/>
                <a:tab pos="1955800" algn="l"/>
                <a:tab pos="2870200" algn="l"/>
                <a:tab pos="3784600" algn="l"/>
                <a:tab pos="4699000" algn="l"/>
                <a:tab pos="5613400" algn="l"/>
                <a:tab pos="6527800" algn="l"/>
                <a:tab pos="7442200" algn="l"/>
                <a:tab pos="8356600" algn="l"/>
                <a:tab pos="9271000" algn="l"/>
                <a:tab pos="10185400" algn="l"/>
                <a:tab pos="11099800" algn="l"/>
              </a:tabLst>
              <a:defRPr>
                <a:solidFill>
                  <a:srgbClr val="FFFFFF"/>
                </a:solidFill>
              </a:defRPr>
            </a:lvl1pPr>
          </a:lstStyle>
          <a:p>
            <a:r>
              <a:t>Références</a:t>
            </a:r>
          </a:p>
        </p:txBody>
      </p:sp>
      <p:sp>
        <p:nvSpPr>
          <p:cNvPr id="245" name="Bodin A. : 1997, L'évaluation du savoir mathématique - Questions et méthodes. Recherches en Didactique des Mathématiques, Éditions La Pensée Sauvage, Grenoble.…"/>
          <p:cNvSpPr txBox="1">
            <a:spLocks noGrp="1"/>
          </p:cNvSpPr>
          <p:nvPr>
            <p:ph type="body" idx="1"/>
          </p:nvPr>
        </p:nvSpPr>
        <p:spPr>
          <a:xfrm>
            <a:off x="914400" y="1524000"/>
            <a:ext cx="8077200" cy="5024438"/>
          </a:xfrm>
          <a:prstGeom prst="rect">
            <a:avLst/>
          </a:prstGeom>
          <a:solidFill>
            <a:srgbClr val="009999"/>
          </a:solidFill>
        </p:spPr>
        <p:txBody>
          <a:bodyPr/>
          <a:lstStyle/>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Bodin A. : 1997, L'évaluation du savoir mathématique - Questions et méthodes. Recherches en Didactique des Mathématiques, Éditions La Pensée Sauvage, Grenoble. </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Bodin A.: 1993, 'What does to assess mean', Investigations into Assessment in Mathematics Education, An ICMI Study (ed Mogens NISS) - Kluwer Academic Publishers - Dordrecht </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Bodin, A : 1997, 'L'évaluation en mathématiques', in P. Legrand : les maths en collège et en lycée. Hachette Éducation.</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Bodin, A : 1997, 'Modèles sous jacents à l'analyse implicative et outils complémentaires', in A.Bodin, R.Gras, J.B. Lagrange : implication statistique, prépublication 97-32 - IRMAR de RENNES.. </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Bodin, A. : 1996, 'Mesures pour le système éducatif' Actes des 7emes Entretiens de la Villette, 148-160, Centre National de Documentation pédagogique, Paris</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d'Hainault L., (1983) : Des fins aux objectifs - Labor Nathan.</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Gras, R &amp; Pécal, M. (Eds) : 1995, L'évaluation en mathématiques : perspectives institutionnelles, pédagogiques et statistiques. Actes de l'université d'été de l'APMEP - Sophia Antipolis 10-14 juillet 1995 APMEP - Paris.</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Legrand P. (ed) : 1997, Les mathématiques au collège et au lycée, Hachette Paris</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OCDE : 2000, Mesurer les connaissances et compétences des élèves. Lecture, mathématiques et sciences : l'évaluation de PISA 2000 (also in English).</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OCDE, : 1992, L'OCDE et les indicateurs internationaux de l'enseignement. Un cadre d'analyse. Paris</a:t>
            </a:r>
          </a:p>
          <a:p>
            <a:pPr marL="341312" indent="-341312" algn="just">
              <a:lnSpc>
                <a:spcPct val="9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400"/>
            </a:pPr>
            <a:r>
              <a:t>OECD : 2001, Knowledge and skills for life - first results of PISA 2000 (OECD Programme for international Student Assessment) - OECD - PARIS  (also available in French). </a:t>
            </a:r>
          </a:p>
        </p:txBody>
      </p:sp>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dresses"/>
          <p:cNvSpPr txBox="1"/>
          <p:nvPr/>
        </p:nvSpPr>
        <p:spPr>
          <a:xfrm>
            <a:off x="609600" y="626458"/>
            <a:ext cx="7772400" cy="728284"/>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marL="955675" indent="-862012" algn="ctr">
              <a:tabLst>
                <a:tab pos="1041400" algn="l"/>
                <a:tab pos="1955800" algn="l"/>
                <a:tab pos="2870200" algn="l"/>
                <a:tab pos="3784600" algn="l"/>
                <a:tab pos="4699000" algn="l"/>
                <a:tab pos="5613400" algn="l"/>
                <a:tab pos="6527800" algn="l"/>
                <a:tab pos="7442200" algn="l"/>
                <a:tab pos="8356600" algn="l"/>
                <a:tab pos="9271000" algn="l"/>
                <a:tab pos="10185400" algn="l"/>
                <a:tab pos="11099800" algn="l"/>
              </a:tabLst>
              <a:defRPr sz="4500">
                <a:solidFill>
                  <a:srgbClr val="FFFFFF"/>
                </a:solidFill>
              </a:defRPr>
            </a:lvl1pPr>
          </a:lstStyle>
          <a:p>
            <a:r>
              <a:t>Adresses </a:t>
            </a:r>
          </a:p>
        </p:txBody>
      </p:sp>
      <p:grpSp>
        <p:nvGrpSpPr>
          <p:cNvPr id="250" name="Groupe"/>
          <p:cNvGrpSpPr/>
          <p:nvPr/>
        </p:nvGrpSpPr>
        <p:grpSpPr>
          <a:xfrm>
            <a:off x="914400" y="1676400"/>
            <a:ext cx="7924800" cy="4267200"/>
            <a:chOff x="0" y="0"/>
            <a:chExt cx="7924800" cy="4267200"/>
          </a:xfrm>
        </p:grpSpPr>
        <p:sp>
          <p:nvSpPr>
            <p:cNvPr id="248" name="Rectangle"/>
            <p:cNvSpPr/>
            <p:nvPr/>
          </p:nvSpPr>
          <p:spPr>
            <a:xfrm>
              <a:off x="0" y="0"/>
              <a:ext cx="7924800" cy="4267200"/>
            </a:xfrm>
            <a:prstGeom prst="rect">
              <a:avLst/>
            </a:prstGeom>
            <a:solidFill>
              <a:srgbClr val="009999"/>
            </a:solidFill>
            <a:ln w="12700" cap="flat">
              <a:noFill/>
              <a:miter lim="400000"/>
            </a:ln>
            <a:effectLst/>
          </p:spPr>
          <p:txBody>
            <a:bodyPr wrap="square" lIns="45719" tIns="45719" rIns="45719" bIns="45719" numCol="1" anchor="t">
              <a:noAutofit/>
            </a:bodyPr>
            <a:lstStyle/>
            <a:p>
              <a:pPr marL="341312" indent="-341312"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endParaRPr/>
            </a:p>
          </p:txBody>
        </p:sp>
        <p:sp>
          <p:nvSpPr>
            <p:cNvPr id="249" name="APMEP : 26 rue Duméril 75013 PARIS…"/>
            <p:cNvSpPr txBox="1"/>
            <p:nvPr/>
          </p:nvSpPr>
          <p:spPr>
            <a:xfrm>
              <a:off x="0" y="0"/>
              <a:ext cx="7924800" cy="40335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6079" tIns="46079" rIns="46079" bIns="46079" numCol="1" anchor="t">
              <a:spAutoFit/>
            </a:bodyPr>
            <a:lstStyle/>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endParaRP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APMEP : 26 rue Duméril 75013 PARIS  </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330099"/>
                  </a:solidFill>
                  <a:latin typeface="Arial"/>
                  <a:ea typeface="Arial"/>
                  <a:cs typeface="Arial"/>
                  <a:sym typeface="Arial"/>
                </a:defRPr>
              </a:pPr>
              <a:r>
                <a:rPr u="sng">
                  <a:solidFill>
                    <a:srgbClr val="CCCCFF"/>
                  </a:solidFill>
                  <a:uFill>
                    <a:solidFill>
                      <a:srgbClr val="CCCCFF"/>
                    </a:solidFill>
                  </a:uFill>
                  <a:hlinkClick r:id="rId2"/>
                </a:rPr>
                <a:t>http://www.apmep.asso.fr/</a:t>
              </a:r>
              <a:r>
                <a:rPr>
                  <a:solidFill>
                    <a:srgbClr val="000000"/>
                  </a:solidFill>
                </a:rPr>
                <a:t> </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Avec accès aux pages de l’observatoire EVAPM ouvertes à tous</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endParaRP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Les adhérents de l’APMEP ont aussi accès au site</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330099"/>
                  </a:solidFill>
                </a:defRPr>
              </a:pPr>
              <a:r>
                <a:rPr u="sng">
                  <a:solidFill>
                    <a:srgbClr val="CCCCFF"/>
                  </a:solidFill>
                  <a:uFill>
                    <a:solidFill>
                      <a:srgbClr val="CCCCFF"/>
                    </a:solidFill>
                  </a:uFill>
                  <a:hlinkClick r:id="rId3"/>
                </a:rPr>
                <a:t>http://trg45.univ-lille1.fr/abc/apmep/</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Qui fournit des informations et des outils supplémentaires</a:t>
              </a:r>
              <a:r>
                <a:rPr sz="2400">
                  <a:solidFill>
                    <a:srgbClr val="FFFFFF"/>
                  </a:solidFill>
                  <a:latin typeface="+mj-lt"/>
                  <a:ea typeface="+mj-ea"/>
                  <a:cs typeface="+mj-cs"/>
                  <a:sym typeface="Times New Roman"/>
                </a:rPr>
                <a:t> </a:t>
              </a:r>
              <a:endParaRPr>
                <a:solidFill>
                  <a:srgbClr val="FFFFFF"/>
                </a:solidFill>
              </a:endParaRP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endParaRPr>
                <a:solidFill>
                  <a:srgbClr val="FFFFFF"/>
                </a:solidFill>
              </a:endParaRP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Antoine Bodin : </a:t>
              </a:r>
              <a:r>
                <a:rPr u="sng">
                  <a:solidFill>
                    <a:srgbClr val="CCCCFF"/>
                  </a:solidFill>
                  <a:uFill>
                    <a:solidFill>
                      <a:srgbClr val="CCCCFF"/>
                    </a:solidFill>
                  </a:uFill>
                  <a:hlinkClick r:id="rId4"/>
                </a:rPr>
                <a:t>bodin.antoine@wanadoo.fr</a:t>
              </a:r>
              <a:r>
                <a:t> </a:t>
              </a:r>
            </a:p>
            <a:p>
              <a:pPr marL="341312" indent="-339725" algn="ct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latin typeface="Arial"/>
                  <a:ea typeface="Arial"/>
                  <a:cs typeface="Arial"/>
                  <a:sym typeface="Arial"/>
                </a:defRPr>
              </a:pPr>
              <a:r>
                <a:t> </a:t>
              </a:r>
            </a:p>
          </p:txBody>
        </p:sp>
      </p:gr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Miroir, miroir, dis-moi que je suis la plus belle !"/>
          <p:cNvSpPr txBox="1"/>
          <p:nvPr/>
        </p:nvSpPr>
        <p:spPr>
          <a:xfrm>
            <a:off x="914400" y="838200"/>
            <a:ext cx="8229600" cy="484894"/>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ctr">
              <a:spcBef>
                <a:spcPts val="1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lvl1pPr>
          </a:lstStyle>
          <a:p>
            <a:r>
              <a:t>Miroir, miroir, dis-moi que je suis la plus belle !</a:t>
            </a:r>
          </a:p>
        </p:txBody>
      </p:sp>
      <p:sp>
        <p:nvSpPr>
          <p:cNvPr id="108" name="L’évaluation entreprise de véridiction…"/>
          <p:cNvSpPr txBox="1"/>
          <p:nvPr/>
        </p:nvSpPr>
        <p:spPr>
          <a:xfrm>
            <a:off x="1066800" y="4267200"/>
            <a:ext cx="7467600" cy="1270136"/>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FFFFFF"/>
                </a:solidFill>
              </a:defRPr>
            </a:pPr>
            <a:r>
              <a:t>L’évaluation entreprise de véridiction</a:t>
            </a:r>
          </a:p>
          <a:p>
            <a: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FFFFFF"/>
                </a:solidFill>
              </a:defRPr>
            </a:pPr>
            <a:r>
              <a:t>ou…… de la poudre aux yeux !</a:t>
            </a:r>
          </a:p>
        </p:txBody>
      </p:sp>
      <p:sp>
        <p:nvSpPr>
          <p:cNvPr id="109" name="Le premier qui dit la vérité…"/>
          <p:cNvSpPr txBox="1"/>
          <p:nvPr/>
        </p:nvSpPr>
        <p:spPr>
          <a:xfrm>
            <a:off x="990600" y="2819400"/>
            <a:ext cx="6781800" cy="546236"/>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DC2304"/>
                </a:solidFill>
              </a:defRPr>
            </a:lvl1pPr>
          </a:lstStyle>
          <a:p>
            <a:r>
              <a:t>Le premier qui dit la vérité…</a:t>
            </a:r>
          </a:p>
        </p:txBody>
      </p:sp>
      <p:sp>
        <p:nvSpPr>
          <p:cNvPr id="110" name="…il sera executé !"/>
          <p:cNvSpPr txBox="1"/>
          <p:nvPr/>
        </p:nvSpPr>
        <p:spPr>
          <a:xfrm>
            <a:off x="5451109" y="3276600"/>
            <a:ext cx="3186845" cy="54623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DC2304"/>
                </a:solidFill>
              </a:defRPr>
            </a:lvl1pPr>
          </a:lstStyle>
          <a:p>
            <a:r>
              <a:t>…il sera executé !</a:t>
            </a:r>
          </a:p>
        </p:txBody>
      </p:sp>
      <p:sp>
        <p:nvSpPr>
          <p:cNvPr id="111" name="Le premier qui dit la vérité…"/>
          <p:cNvSpPr txBox="1"/>
          <p:nvPr/>
        </p:nvSpPr>
        <p:spPr>
          <a:xfrm>
            <a:off x="1143000" y="2118439"/>
            <a:ext cx="7772400" cy="716122"/>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solidFill>
                  <a:srgbClr val="CBCBCB"/>
                </a:solidFill>
              </a:defRPr>
            </a:lvl1pPr>
          </a:lstStyle>
          <a:p>
            <a:r>
              <a:t>Le premier qui dit la vérité…</a:t>
            </a:r>
          </a:p>
        </p:txBody>
      </p:sp>
      <p:sp>
        <p:nvSpPr>
          <p:cNvPr id="112" name="Où nous voulons dire que l’évaluation ne peut manquer de se heurter à toutes sortes de résistances"/>
          <p:cNvSpPr txBox="1"/>
          <p:nvPr/>
        </p:nvSpPr>
        <p:spPr>
          <a:xfrm>
            <a:off x="4724400" y="1524000"/>
            <a:ext cx="4267200" cy="4924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400" b="1"/>
            </a:lvl1pPr>
          </a:lstStyle>
          <a:p>
            <a:r>
              <a:t>Où nous voulons dire que l’évaluation ne peut manquer de se heurter à toutes sortes de résistances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07"/>
                                        </p:tgtEl>
                                        <p:attrNameLst>
                                          <p:attrName>style.visibility</p:attrName>
                                        </p:attrNameLst>
                                      </p:cBhvr>
                                      <p:to>
                                        <p:strVal val="visible"/>
                                      </p:to>
                                    </p:set>
                                    <p:anim calcmode="lin" valueType="num">
                                      <p:cBhvr>
                                        <p:cTn id="7" dur="500" fill="hold"/>
                                        <p:tgtEl>
                                          <p:spTgt spid="107"/>
                                        </p:tgtEl>
                                        <p:attrNameLst>
                                          <p:attrName>ppt_x</p:attrName>
                                        </p:attrNameLst>
                                      </p:cBhvr>
                                      <p:tavLst>
                                        <p:tav tm="0">
                                          <p:val>
                                            <p:strVal val="0-#ppt_w/2"/>
                                          </p:val>
                                        </p:tav>
                                        <p:tav tm="100000">
                                          <p:val>
                                            <p:strVal val="#ppt_x"/>
                                          </p:val>
                                        </p:tav>
                                      </p:tavLst>
                                    </p:anim>
                                    <p:anim calcmode="lin" valueType="num">
                                      <p:cBhvr>
                                        <p:cTn id="8"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ppt_x</p:attrName>
                                        </p:attrNameLst>
                                      </p:cBhvr>
                                      <p:tavLst>
                                        <p:tav tm="0">
                                          <p:val>
                                            <p:strVal val="0-#ppt_w/2"/>
                                          </p:val>
                                        </p:tav>
                                        <p:tav tm="100000">
                                          <p:val>
                                            <p:strVal val="#ppt_x"/>
                                          </p:val>
                                        </p:tav>
                                      </p:tavLst>
                                    </p:anim>
                                    <p:anim calcmode="lin" valueType="num">
                                      <p:cBhvr>
                                        <p:cTn id="14"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110"/>
                                        </p:tgtEl>
                                        <p:attrNameLst>
                                          <p:attrName>style.visibility</p:attrName>
                                        </p:attrNameLst>
                                      </p:cBhvr>
                                      <p:to>
                                        <p:strVal val="visible"/>
                                      </p:to>
                                    </p:set>
                                    <p:anim calcmode="lin" valueType="num">
                                      <p:cBhvr>
                                        <p:cTn id="19" dur="500" fill="hold"/>
                                        <p:tgtEl>
                                          <p:spTgt spid="110"/>
                                        </p:tgtEl>
                                        <p:attrNameLst>
                                          <p:attrName>ppt_x</p:attrName>
                                        </p:attrNameLst>
                                      </p:cBhvr>
                                      <p:tavLst>
                                        <p:tav tm="0">
                                          <p:val>
                                            <p:strVal val="0-#ppt_w/2"/>
                                          </p:val>
                                        </p:tav>
                                        <p:tav tm="100000">
                                          <p:val>
                                            <p:strVal val="#ppt_x"/>
                                          </p:val>
                                        </p:tav>
                                      </p:tavLst>
                                    </p:anim>
                                    <p:anim calcmode="lin" valueType="num">
                                      <p:cBhvr>
                                        <p:cTn id="20"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108"/>
                                        </p:tgtEl>
                                        <p:attrNameLst>
                                          <p:attrName>style.visibility</p:attrName>
                                        </p:attrNameLst>
                                      </p:cBhvr>
                                      <p:to>
                                        <p:strVal val="visible"/>
                                      </p:to>
                                    </p:set>
                                    <p:anim calcmode="lin" valueType="num">
                                      <p:cBhvr>
                                        <p:cTn id="25" dur="500" fill="hold"/>
                                        <p:tgtEl>
                                          <p:spTgt spid="108"/>
                                        </p:tgtEl>
                                        <p:attrNameLst>
                                          <p:attrName>ppt_x</p:attrName>
                                        </p:attrNameLst>
                                      </p:cBhvr>
                                      <p:tavLst>
                                        <p:tav tm="0">
                                          <p:val>
                                            <p:strVal val="0-#ppt_w/2"/>
                                          </p:val>
                                        </p:tav>
                                        <p:tav tm="100000">
                                          <p:val>
                                            <p:strVal val="#ppt_x"/>
                                          </p:val>
                                        </p:tav>
                                      </p:tavLst>
                                    </p:anim>
                                    <p:anim calcmode="lin" valueType="num">
                                      <p:cBhvr>
                                        <p:cTn id="26"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1" animBg="1" advAuto="0"/>
      <p:bldP spid="108" grpId="4" animBg="1" advAuto="0"/>
      <p:bldP spid="109" grpId="2" animBg="1" advAuto="0"/>
      <p:bldP spid="110" grpId="3"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image.tif" descr="image.tif"/>
          <p:cNvPicPr>
            <a:picLocks noChangeAspect="1"/>
          </p:cNvPicPr>
          <p:nvPr/>
        </p:nvPicPr>
        <p:blipFill>
          <a:blip r:embed="rId2">
            <a:extLst/>
          </a:blip>
          <a:stretch>
            <a:fillRect/>
          </a:stretch>
        </p:blipFill>
        <p:spPr>
          <a:xfrm>
            <a:off x="0" y="152400"/>
            <a:ext cx="9104313" cy="6116638"/>
          </a:xfrm>
          <a:prstGeom prst="rect">
            <a:avLst/>
          </a:prstGeom>
          <a:ln w="12700">
            <a:miter lim="400000"/>
          </a:ln>
        </p:spPr>
      </p:pic>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54"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sp>
        <p:nvSpPr>
          <p:cNvPr id="255" name="EVAPM"/>
          <p:cNvSpPr txBox="1"/>
          <p:nvPr/>
        </p:nvSpPr>
        <p:spPr>
          <a:xfrm>
            <a:off x="828675" y="742950"/>
            <a:ext cx="2676525" cy="8572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lvl1pPr algn="ctr" defTabSz="408828">
              <a:defRPr sz="6097">
                <a:ln w="7751">
                  <a:solidFill>
                    <a:srgbClr val="008000"/>
                  </a:solidFill>
                </a:ln>
                <a:solidFill>
                  <a:srgbClr val="FFFFFF"/>
                </a:solidFill>
                <a:effectLst>
                  <a:outerShdw blurRad="57785" dist="139915" dir="2700000" rotWithShape="0">
                    <a:srgbClr val="C7DFD3"/>
                  </a:outerShdw>
                </a:effectLst>
              </a:defRPr>
            </a:lvl1pPr>
          </a:lstStyle>
          <a:p>
            <a:r>
              <a:t>EVAPM</a:t>
            </a:r>
          </a:p>
        </p:txBody>
      </p:sp>
      <p:sp>
        <p:nvSpPr>
          <p:cNvPr id="256" name="Résultats de l’étude  EVAPM fin de seconde 2003"/>
          <p:cNvSpPr txBox="1"/>
          <p:nvPr/>
        </p:nvSpPr>
        <p:spPr>
          <a:xfrm>
            <a:off x="-1" y="3098373"/>
            <a:ext cx="9144002" cy="889854"/>
          </a:xfrm>
          <a:prstGeom prst="rect">
            <a:avLst/>
          </a:prstGeom>
          <a:ln w="12700">
            <a:miter lim="400000"/>
          </a:ln>
          <a:extLst>
            <a:ext uri="{C572A759-6A51-4108-AA02-DFA0A04FC94B}">
              <ma14:wrappingTextBoxFlag xmlns:ma14="http://schemas.microsoft.com/office/mac/drawingml/2011/main" val="1"/>
            </a:ext>
          </a:extLst>
        </p:spPr>
        <p:txBody>
          <a:bodyPr lIns="46079" tIns="46079" rIns="46079" bIns="46079" anchor="ctr">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rgbClr val="FFFFFF"/>
                </a:solidFill>
              </a:defRPr>
            </a:pPr>
            <a:r>
              <a:t>Résultats de l’étude </a:t>
            </a:r>
            <a:br/>
            <a:r>
              <a:t>EVAPM fin de seconde 2003</a:t>
            </a:r>
          </a:p>
        </p:txBody>
      </p:sp>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58"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pic>
        <p:nvPicPr>
          <p:cNvPr id="259" name="image.tif" descr="image.tif"/>
          <p:cNvPicPr>
            <a:picLocks noChangeAspect="1"/>
          </p:cNvPicPr>
          <p:nvPr/>
        </p:nvPicPr>
        <p:blipFill>
          <a:blip r:embed="rId2">
            <a:extLst/>
          </a:blip>
          <a:stretch>
            <a:fillRect/>
          </a:stretch>
        </p:blipFill>
        <p:spPr>
          <a:xfrm>
            <a:off x="0" y="452437"/>
            <a:ext cx="9144000" cy="5953126"/>
          </a:xfrm>
          <a:prstGeom prst="rect">
            <a:avLst/>
          </a:prstGeom>
          <a:ln w="12700">
            <a:miter lim="400000"/>
          </a:ln>
        </p:spPr>
      </p:pic>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61"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grpSp>
        <p:nvGrpSpPr>
          <p:cNvPr id="264" name="Groupe"/>
          <p:cNvGrpSpPr/>
          <p:nvPr/>
        </p:nvGrpSpPr>
        <p:grpSpPr>
          <a:xfrm>
            <a:off x="2133600" y="49212"/>
            <a:ext cx="5121275" cy="6732588"/>
            <a:chOff x="0" y="0"/>
            <a:chExt cx="5121275" cy="6732587"/>
          </a:xfrm>
        </p:grpSpPr>
        <p:sp>
          <p:nvSpPr>
            <p:cNvPr id="262" name="Rectangle"/>
            <p:cNvSpPr/>
            <p:nvPr/>
          </p:nvSpPr>
          <p:spPr>
            <a:xfrm>
              <a:off x="0" y="0"/>
              <a:ext cx="5121275" cy="6732588"/>
            </a:xfrm>
            <a:prstGeom prst="rect">
              <a:avLst/>
            </a:prstGeom>
            <a:solidFill>
              <a:srgbClr val="00FF00"/>
            </a:solidFill>
            <a:ln w="12700" cap="flat">
              <a:noFill/>
              <a:miter lim="400000"/>
            </a:ln>
            <a:effectLst/>
          </p:spPr>
          <p:txBody>
            <a:bodyPr wrap="square" lIns="45719" tIns="45719" rIns="45719" bIns="45719" numCol="1" anchor="t">
              <a:noAutofit/>
            </a:bodyPr>
            <a:lstStyle/>
            <a:p>
              <a:endParaRPr/>
            </a:p>
          </p:txBody>
        </p:sp>
        <p:pic>
          <p:nvPicPr>
            <p:cNvPr id="263" name="image.tif" descr="image.tif"/>
            <p:cNvPicPr>
              <a:picLocks noChangeAspect="1"/>
            </p:cNvPicPr>
            <p:nvPr/>
          </p:nvPicPr>
          <p:blipFill>
            <a:blip r:embed="rId2">
              <a:extLst/>
            </a:blip>
            <a:stretch>
              <a:fillRect/>
            </a:stretch>
          </p:blipFill>
          <p:spPr>
            <a:xfrm>
              <a:off x="0" y="0"/>
              <a:ext cx="5121275" cy="6732588"/>
            </a:xfrm>
            <a:prstGeom prst="rect">
              <a:avLst/>
            </a:prstGeom>
            <a:ln w="12700" cap="flat">
              <a:noFill/>
              <a:miter lim="400000"/>
            </a:ln>
            <a:effectLst/>
          </p:spPr>
        </p:pic>
      </p:grpSp>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66"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pic>
        <p:nvPicPr>
          <p:cNvPr id="267" name="image.tif" descr="image.tif"/>
          <p:cNvPicPr>
            <a:picLocks noChangeAspect="1"/>
          </p:cNvPicPr>
          <p:nvPr/>
        </p:nvPicPr>
        <p:blipFill>
          <a:blip r:embed="rId2">
            <a:extLst/>
          </a:blip>
          <a:stretch>
            <a:fillRect/>
          </a:stretch>
        </p:blipFill>
        <p:spPr>
          <a:xfrm>
            <a:off x="1447800" y="1600200"/>
            <a:ext cx="6096000" cy="3352800"/>
          </a:xfrm>
          <a:prstGeom prst="rect">
            <a:avLst/>
          </a:prstGeom>
          <a:ln w="12700">
            <a:miter lim="400000"/>
          </a:ln>
        </p:spPr>
      </p:pic>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69"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pic>
        <p:nvPicPr>
          <p:cNvPr id="270" name="image.tif" descr="image.tif"/>
          <p:cNvPicPr>
            <a:picLocks noChangeAspect="1"/>
          </p:cNvPicPr>
          <p:nvPr/>
        </p:nvPicPr>
        <p:blipFill>
          <a:blip r:embed="rId2">
            <a:extLst/>
          </a:blip>
          <a:stretch>
            <a:fillRect/>
          </a:stretch>
        </p:blipFill>
        <p:spPr>
          <a:xfrm>
            <a:off x="685800" y="304800"/>
            <a:ext cx="7772400" cy="5981700"/>
          </a:xfrm>
          <a:prstGeom prst="rect">
            <a:avLst/>
          </a:prstGeom>
          <a:ln w="12700">
            <a:miter lim="400000"/>
          </a:ln>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72"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pic>
        <p:nvPicPr>
          <p:cNvPr id="273" name="image.tif" descr="image.tif"/>
          <p:cNvPicPr>
            <a:picLocks noChangeAspect="1"/>
          </p:cNvPicPr>
          <p:nvPr/>
        </p:nvPicPr>
        <p:blipFill>
          <a:blip r:embed="rId2">
            <a:extLst/>
          </a:blip>
          <a:stretch>
            <a:fillRect/>
          </a:stretch>
        </p:blipFill>
        <p:spPr>
          <a:xfrm>
            <a:off x="1219200" y="152400"/>
            <a:ext cx="6934200" cy="6481763"/>
          </a:xfrm>
          <a:prstGeom prst="rect">
            <a:avLst/>
          </a:prstGeom>
          <a:ln w="12700">
            <a:miter lim="400000"/>
          </a:ln>
        </p:spPr>
      </p:pic>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75" name="5/10/19"/>
          <p:cNvSpPr txBox="1"/>
          <p:nvPr/>
        </p:nvSpPr>
        <p:spPr>
          <a:xfrm>
            <a:off x="685800" y="6248400"/>
            <a:ext cx="1905000" cy="289247"/>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r>
              <a:t>5/10/19</a:t>
            </a:r>
          </a:p>
        </p:txBody>
      </p:sp>
      <p:pic>
        <p:nvPicPr>
          <p:cNvPr id="276" name="image.tif" descr="image.tif"/>
          <p:cNvPicPr>
            <a:picLocks noChangeAspect="1"/>
          </p:cNvPicPr>
          <p:nvPr/>
        </p:nvPicPr>
        <p:blipFill>
          <a:blip r:embed="rId2">
            <a:extLst/>
          </a:blip>
          <a:stretch>
            <a:fillRect/>
          </a:stretch>
        </p:blipFill>
        <p:spPr>
          <a:xfrm>
            <a:off x="2895600" y="0"/>
            <a:ext cx="3351213" cy="6858000"/>
          </a:xfrm>
          <a:prstGeom prst="rect">
            <a:avLst/>
          </a:prstGeom>
          <a:ln w="12700">
            <a:miter lim="400000"/>
          </a:ln>
        </p:spPr>
      </p:pic>
    </p:spTree>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image.pdf" descr="image.pdf"/>
          <p:cNvPicPr>
            <a:picLocks noChangeAspect="1"/>
          </p:cNvPicPr>
          <p:nvPr/>
        </p:nvPicPr>
        <p:blipFill>
          <a:blip r:embed="rId2">
            <a:extLst/>
          </a:blip>
          <a:stretch>
            <a:fillRect/>
          </a:stretch>
        </p:blipFill>
        <p:spPr>
          <a:xfrm>
            <a:off x="3063875" y="965200"/>
            <a:ext cx="3014663" cy="4929188"/>
          </a:xfrm>
          <a:prstGeom prst="rect">
            <a:avLst/>
          </a:prstGeom>
          <a:ln w="12700">
            <a:miter lim="400000"/>
          </a:ln>
        </p:spPr>
      </p:pic>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age.tif" descr="image.tif"/>
          <p:cNvPicPr>
            <a:picLocks noChangeAspect="1"/>
          </p:cNvPicPr>
          <p:nvPr/>
        </p:nvPicPr>
        <p:blipFill>
          <a:blip r:embed="rId2">
            <a:extLst/>
          </a:blip>
          <a:stretch>
            <a:fillRect/>
          </a:stretch>
        </p:blipFill>
        <p:spPr>
          <a:xfrm>
            <a:off x="0" y="152400"/>
            <a:ext cx="9104313" cy="6116638"/>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EVAPM en Questions"/>
          <p:cNvSpPr txBox="1">
            <a:spLocks noGrp="1"/>
          </p:cNvSpPr>
          <p:nvPr>
            <p:ph type="title"/>
          </p:nvPr>
        </p:nvSpPr>
        <p:spPr>
          <a:xfrm>
            <a:off x="609600" y="381000"/>
            <a:ext cx="7772400" cy="1295400"/>
          </a:xfrm>
          <a:prstGeom prst="rect">
            <a:avLst/>
          </a:prstGeom>
        </p:spPr>
        <p:txBody>
          <a:bodyPr/>
          <a:lstStyle>
            <a:lvl1pPr marL="957262" indent="-955675">
              <a:tabLst>
                <a:tab pos="952500" algn="l"/>
                <a:tab pos="1866900" algn="l"/>
                <a:tab pos="2781300" algn="l"/>
                <a:tab pos="3695700" algn="l"/>
                <a:tab pos="4610100" algn="l"/>
                <a:tab pos="5524500" algn="l"/>
                <a:tab pos="6438900" algn="l"/>
                <a:tab pos="7353300" algn="l"/>
                <a:tab pos="8267700" algn="l"/>
                <a:tab pos="9182100" algn="l"/>
                <a:tab pos="10096500" algn="l"/>
                <a:tab pos="11010900" algn="l"/>
              </a:tabLst>
              <a:defRPr sz="3600"/>
            </a:lvl1pPr>
          </a:lstStyle>
          <a:p>
            <a:r>
              <a:t>EVAPM en Questions</a:t>
            </a:r>
          </a:p>
        </p:txBody>
      </p:sp>
      <p:sp>
        <p:nvSpPr>
          <p:cNvPr id="115" name="EVAPM ?…"/>
          <p:cNvSpPr txBox="1"/>
          <p:nvPr/>
        </p:nvSpPr>
        <p:spPr>
          <a:xfrm>
            <a:off x="533400" y="1752600"/>
            <a:ext cx="3429000" cy="4157353"/>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algn="ct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EVAPM ?</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Une idée</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Une équipe</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Un projet</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Des méthologies</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des études</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Des résultats</a:t>
            </a:r>
          </a:p>
          <a:p>
            <a:pPr>
              <a:spcBef>
                <a:spcPts val="1500"/>
              </a:spcBef>
              <a:buClr>
                <a:srgbClr val="FFFFFF"/>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defRPr>
            </a:pPr>
            <a:r>
              <a:t> Un outil pour l’APMEP</a:t>
            </a:r>
          </a:p>
        </p:txBody>
      </p:sp>
      <p:sp>
        <p:nvSpPr>
          <p:cNvPr id="116" name="1. EVAPM  : POURQUOI ? (pour quelles raisons)…"/>
          <p:cNvSpPr txBox="1">
            <a:spLocks noGrp="1"/>
          </p:cNvSpPr>
          <p:nvPr>
            <p:ph type="body" sz="half" idx="1"/>
          </p:nvPr>
        </p:nvSpPr>
        <p:spPr>
          <a:xfrm>
            <a:off x="3505200" y="2133600"/>
            <a:ext cx="5638800" cy="3048000"/>
          </a:xfrm>
          <a:prstGeom prst="rect">
            <a:avLst/>
          </a:prstGeom>
          <a:solidFill>
            <a:srgbClr val="CBCBCB"/>
          </a:solidFill>
        </p:spPr>
        <p:txBody>
          <a:bodyPr/>
          <a:lstStyle/>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1.</a:t>
            </a:r>
            <a:r>
              <a:rPr i="0"/>
              <a:t>	</a:t>
            </a:r>
            <a:r>
              <a:t>EVAPM  : </a:t>
            </a:r>
            <a:r>
              <a:rPr i="0"/>
              <a:t>POURQUOI ? (pour quelles raisons)</a:t>
            </a:r>
          </a:p>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2.</a:t>
            </a:r>
            <a:r>
              <a:rPr i="0"/>
              <a:t>	</a:t>
            </a:r>
            <a:r>
              <a:t>EVAPM  :</a:t>
            </a:r>
            <a:r>
              <a:rPr i="0"/>
              <a:t> POUR QUOI ? (pour quoi faire)</a:t>
            </a:r>
          </a:p>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3.</a:t>
            </a:r>
            <a:r>
              <a:rPr i="0"/>
              <a:t>	 </a:t>
            </a:r>
            <a:r>
              <a:t>EVAPM :</a:t>
            </a:r>
            <a:r>
              <a:rPr i="0"/>
              <a:t> QUOI ? (objet de l'évaluation)</a:t>
            </a:r>
          </a:p>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4.</a:t>
            </a:r>
            <a:r>
              <a:rPr i="0"/>
              <a:t>	 </a:t>
            </a:r>
            <a:r>
              <a:t>EVAPM :</a:t>
            </a:r>
            <a:r>
              <a:rPr i="0"/>
              <a:t> QUAND ?	</a:t>
            </a:r>
          </a:p>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5.</a:t>
            </a:r>
            <a:r>
              <a:rPr i="0"/>
              <a:t>	 </a:t>
            </a:r>
            <a:r>
              <a:t>EVAPM :</a:t>
            </a:r>
            <a:r>
              <a:rPr i="0"/>
              <a:t> QUI ?   AVEC QUI ?	</a:t>
            </a:r>
          </a:p>
          <a:p>
            <a:pPr marL="341312" indent="-9525">
              <a:lnSpc>
                <a:spcPct val="150000"/>
              </a:lnSpc>
              <a:spcBef>
                <a:spcPts val="400"/>
              </a:spcBef>
              <a:tabLst>
                <a:tab pos="673100" algn="l"/>
                <a:tab pos="901700" algn="l"/>
                <a:tab pos="1816100" algn="l"/>
                <a:tab pos="2730500" algn="l"/>
                <a:tab pos="3644900" algn="l"/>
                <a:tab pos="4559300" algn="l"/>
                <a:tab pos="5473700" algn="l"/>
                <a:tab pos="6388100" algn="l"/>
                <a:tab pos="7302500" algn="l"/>
                <a:tab pos="8216900" algn="l"/>
                <a:tab pos="9131300" algn="l"/>
                <a:tab pos="10045700" algn="l"/>
              </a:tabLst>
              <a:defRPr sz="1800" b="1" i="1">
                <a:solidFill>
                  <a:srgbClr val="000000"/>
                </a:solidFill>
              </a:defRPr>
            </a:pPr>
            <a:r>
              <a:t>6.</a:t>
            </a:r>
            <a:r>
              <a:rPr i="0"/>
              <a:t>	 </a:t>
            </a:r>
            <a:r>
              <a:t>EVAPM :</a:t>
            </a:r>
            <a:r>
              <a:rPr i="0"/>
              <a:t> COMMENT ?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4"/>
                                        </p:tgtEl>
                                        <p:attrNameLst>
                                          <p:attrName>style.visibility</p:attrName>
                                        </p:attrNameLst>
                                      </p:cBhvr>
                                      <p:to>
                                        <p:strVal val="visible"/>
                                      </p:to>
                                    </p:set>
                                    <p:anim calcmode="lin" valueType="num">
                                      <p:cBhvr>
                                        <p:cTn id="7" dur="500" fill="hold"/>
                                        <p:tgtEl>
                                          <p:spTgt spid="114"/>
                                        </p:tgtEl>
                                        <p:attrNameLst>
                                          <p:attrName>ppt_w</p:attrName>
                                        </p:attrNameLst>
                                      </p:cBhvr>
                                      <p:tavLst>
                                        <p:tav tm="0">
                                          <p:val>
                                            <p:fltVal val="0"/>
                                          </p:val>
                                        </p:tav>
                                        <p:tav tm="100000">
                                          <p:val>
                                            <p:strVal val="#ppt_w"/>
                                          </p:val>
                                        </p:tav>
                                      </p:tavLst>
                                    </p:anim>
                                    <p:anim calcmode="lin" valueType="num">
                                      <p:cBhvr>
                                        <p:cTn id="8" dur="500" fill="hold"/>
                                        <p:tgtEl>
                                          <p:spTgt spid="1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16">
                                            <p:bg/>
                                          </p:spTgt>
                                        </p:tgtEl>
                                        <p:attrNameLst>
                                          <p:attrName>style.visibility</p:attrName>
                                        </p:attrNameLst>
                                      </p:cBhvr>
                                      <p:to>
                                        <p:strVal val="visible"/>
                                      </p:to>
                                    </p:set>
                                    <p:anim calcmode="lin" valueType="num">
                                      <p:cBhvr>
                                        <p:cTn id="13" dur="500" fill="hold"/>
                                        <p:tgtEl>
                                          <p:spTgt spid="116">
                                            <p:bg/>
                                          </p:spTgt>
                                        </p:tgtEl>
                                        <p:attrNameLst>
                                          <p:attrName>ppt_w</p:attrName>
                                        </p:attrNameLst>
                                      </p:cBhvr>
                                      <p:tavLst>
                                        <p:tav tm="0">
                                          <p:val>
                                            <p:fltVal val="0"/>
                                          </p:val>
                                        </p:tav>
                                        <p:tav tm="100000">
                                          <p:val>
                                            <p:strVal val="#ppt_w"/>
                                          </p:val>
                                        </p:tav>
                                      </p:tavLst>
                                    </p:anim>
                                    <p:anim calcmode="lin" valueType="num">
                                      <p:cBhvr>
                                        <p:cTn id="14" dur="500" fill="hold"/>
                                        <p:tgtEl>
                                          <p:spTgt spid="116">
                                            <p:bg/>
                                          </p:spTgt>
                                        </p:tgtEl>
                                        <p:attrNameLst>
                                          <p:attrName>ppt_h</p:attrName>
                                        </p:attrNameLst>
                                      </p:cBhvr>
                                      <p:tavLst>
                                        <p:tav tm="0">
                                          <p:val>
                                            <p:fltVal val="0"/>
                                          </p:val>
                                        </p:tav>
                                        <p:tav tm="100000">
                                          <p:val>
                                            <p:strVal val="#ppt_h"/>
                                          </p:val>
                                        </p:tav>
                                      </p:tavLst>
                                    </p:anim>
                                  </p:childTnLst>
                                </p:cTn>
                              </p:par>
                              <p:par>
                                <p:cTn id="15" presetID="23" presetClass="entr" presetSubtype="16" fill="hold" grpId="2" nodeType="withEffect">
                                  <p:stCondLst>
                                    <p:cond delay="0"/>
                                  </p:stCondLst>
                                  <p:iterate>
                                    <p:tmAbs val="0"/>
                                  </p:iterate>
                                  <p:childTnLst>
                                    <p:set>
                                      <p:cBhvr>
                                        <p:cTn id="16" fill="hold"/>
                                        <p:tgtEl>
                                          <p:spTgt spid="116">
                                            <p:txEl>
                                              <p:pRg st="0" end="0"/>
                                            </p:txEl>
                                          </p:spTgt>
                                        </p:tgtEl>
                                        <p:attrNameLst>
                                          <p:attrName>style.visibility</p:attrName>
                                        </p:attrNameLst>
                                      </p:cBhvr>
                                      <p:to>
                                        <p:strVal val="visible"/>
                                      </p:to>
                                    </p:set>
                                    <p:anim calcmode="lin" valueType="num">
                                      <p:cBhvr>
                                        <p:cTn id="17" dur="500" fill="hold"/>
                                        <p:tgtEl>
                                          <p:spTgt spid="11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2" nodeType="clickEffect">
                                  <p:stCondLst>
                                    <p:cond delay="0"/>
                                  </p:stCondLst>
                                  <p:iterate>
                                    <p:tmAbs val="0"/>
                                  </p:iterate>
                                  <p:childTnLst>
                                    <p:set>
                                      <p:cBhvr>
                                        <p:cTn id="22" fill="hold"/>
                                        <p:tgtEl>
                                          <p:spTgt spid="116">
                                            <p:txEl>
                                              <p:pRg st="1" end="1"/>
                                            </p:txEl>
                                          </p:spTgt>
                                        </p:tgtEl>
                                        <p:attrNameLst>
                                          <p:attrName>style.visibility</p:attrName>
                                        </p:attrNameLst>
                                      </p:cBhvr>
                                      <p:to>
                                        <p:strVal val="visible"/>
                                      </p:to>
                                    </p:set>
                                    <p:anim calcmode="lin" valueType="num">
                                      <p:cBhvr>
                                        <p:cTn id="23" dur="500" fill="hold"/>
                                        <p:tgtEl>
                                          <p:spTgt spid="116">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2" nodeType="clickEffect">
                                  <p:stCondLst>
                                    <p:cond delay="0"/>
                                  </p:stCondLst>
                                  <p:iterate>
                                    <p:tmAbs val="0"/>
                                  </p:iterate>
                                  <p:childTnLst>
                                    <p:set>
                                      <p:cBhvr>
                                        <p:cTn id="28" fill="hold"/>
                                        <p:tgtEl>
                                          <p:spTgt spid="116">
                                            <p:txEl>
                                              <p:pRg st="2" end="2"/>
                                            </p:txEl>
                                          </p:spTgt>
                                        </p:tgtEl>
                                        <p:attrNameLst>
                                          <p:attrName>style.visibility</p:attrName>
                                        </p:attrNameLst>
                                      </p:cBhvr>
                                      <p:to>
                                        <p:strVal val="visible"/>
                                      </p:to>
                                    </p:set>
                                    <p:anim calcmode="lin" valueType="num">
                                      <p:cBhvr>
                                        <p:cTn id="29" dur="500" fill="hold"/>
                                        <p:tgtEl>
                                          <p:spTgt spid="11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1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2" nodeType="clickEffect">
                                  <p:stCondLst>
                                    <p:cond delay="0"/>
                                  </p:stCondLst>
                                  <p:iterate>
                                    <p:tmAbs val="0"/>
                                  </p:iterate>
                                  <p:childTnLst>
                                    <p:set>
                                      <p:cBhvr>
                                        <p:cTn id="34" fill="hold"/>
                                        <p:tgtEl>
                                          <p:spTgt spid="116">
                                            <p:txEl>
                                              <p:pRg st="3" end="3"/>
                                            </p:txEl>
                                          </p:spTgt>
                                        </p:tgtEl>
                                        <p:attrNameLst>
                                          <p:attrName>style.visibility</p:attrName>
                                        </p:attrNameLst>
                                      </p:cBhvr>
                                      <p:to>
                                        <p:strVal val="visible"/>
                                      </p:to>
                                    </p:set>
                                    <p:anim calcmode="lin" valueType="num">
                                      <p:cBhvr>
                                        <p:cTn id="35" dur="500" fill="hold"/>
                                        <p:tgtEl>
                                          <p:spTgt spid="11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1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2" nodeType="clickEffect">
                                  <p:stCondLst>
                                    <p:cond delay="0"/>
                                  </p:stCondLst>
                                  <p:iterate>
                                    <p:tmAbs val="0"/>
                                  </p:iterate>
                                  <p:childTnLst>
                                    <p:set>
                                      <p:cBhvr>
                                        <p:cTn id="40" fill="hold"/>
                                        <p:tgtEl>
                                          <p:spTgt spid="116">
                                            <p:txEl>
                                              <p:pRg st="4" end="4"/>
                                            </p:txEl>
                                          </p:spTgt>
                                        </p:tgtEl>
                                        <p:attrNameLst>
                                          <p:attrName>style.visibility</p:attrName>
                                        </p:attrNameLst>
                                      </p:cBhvr>
                                      <p:to>
                                        <p:strVal val="visible"/>
                                      </p:to>
                                    </p:set>
                                    <p:anim calcmode="lin" valueType="num">
                                      <p:cBhvr>
                                        <p:cTn id="41" dur="500" fill="hold"/>
                                        <p:tgtEl>
                                          <p:spTgt spid="11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1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2" nodeType="clickEffect">
                                  <p:stCondLst>
                                    <p:cond delay="0"/>
                                  </p:stCondLst>
                                  <p:iterate>
                                    <p:tmAbs val="0"/>
                                  </p:iterate>
                                  <p:childTnLst>
                                    <p:set>
                                      <p:cBhvr>
                                        <p:cTn id="46" fill="hold"/>
                                        <p:tgtEl>
                                          <p:spTgt spid="116">
                                            <p:txEl>
                                              <p:pRg st="5" end="5"/>
                                            </p:txEl>
                                          </p:spTgt>
                                        </p:tgtEl>
                                        <p:attrNameLst>
                                          <p:attrName>style.visibility</p:attrName>
                                        </p:attrNameLst>
                                      </p:cBhvr>
                                      <p:to>
                                        <p:strVal val="visible"/>
                                      </p:to>
                                    </p:set>
                                    <p:anim calcmode="lin" valueType="num">
                                      <p:cBhvr>
                                        <p:cTn id="47" dur="500" fill="hold"/>
                                        <p:tgtEl>
                                          <p:spTgt spid="116">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1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animBg="1" advAuto="0"/>
      <p:bldP spid="116" grpId="2"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n de la communication"/>
          <p:cNvSpPr txBox="1">
            <a:spLocks noGrp="1"/>
          </p:cNvSpPr>
          <p:nvPr>
            <p:ph type="title"/>
          </p:nvPr>
        </p:nvSpPr>
        <p:spPr>
          <a:xfrm>
            <a:off x="685800" y="609599"/>
            <a:ext cx="7772400" cy="1143002"/>
          </a:xfrm>
          <a:prstGeom prst="rect">
            <a:avLst/>
          </a:prstGeom>
        </p:spPr>
        <p:txBody>
          <a:bodyPr lIns="44280" tIns="44280" rIns="44280" bIns="4428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r>
              <a:t>Plan de la communication</a:t>
            </a:r>
          </a:p>
        </p:txBody>
      </p:sp>
      <p:sp>
        <p:nvSpPr>
          <p:cNvPr id="119" name="Présentation de l’observatoire EVAPM…"/>
          <p:cNvSpPr txBox="1">
            <a:spLocks noGrp="1"/>
          </p:cNvSpPr>
          <p:nvPr>
            <p:ph type="body" idx="1"/>
          </p:nvPr>
        </p:nvSpPr>
        <p:spPr>
          <a:xfrm>
            <a:off x="685800" y="1981200"/>
            <a:ext cx="7772400" cy="4114800"/>
          </a:xfrm>
          <a:prstGeom prst="rect">
            <a:avLst/>
          </a:prstGeom>
          <a:solidFill>
            <a:srgbClr val="0001AA"/>
          </a:solidFill>
        </p:spPr>
        <p:txBody>
          <a:bodyPr lIns="44280" tIns="44280" rIns="44280" bIns="44280"/>
          <a:lstStyle/>
          <a:p>
            <a:pPr marL="341312" indent="-341312">
              <a:lnSpc>
                <a:spcPct val="70000"/>
              </a:lnSpc>
              <a:spcBef>
                <a:spcPts val="6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t>Présentation de l’observatoire EVAPM  </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Objectifs </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Fonctionnement</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Réalisations productions</a:t>
            </a:r>
          </a:p>
          <a:p>
            <a:pPr marL="284162" lvl="1" indent="173037">
              <a:lnSpc>
                <a:spcPct val="70000"/>
              </a:lnSpc>
              <a:spcBef>
                <a:spcPts val="500"/>
              </a:spcBef>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endParaRPr/>
          </a:p>
          <a:p>
            <a:pPr marL="341312" indent="-341312">
              <a:lnSpc>
                <a:spcPct val="70000"/>
              </a:lnSpc>
              <a:spcBef>
                <a:spcPts val="6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t>Quelques enseignements de l’observatoire  </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Sur les acquis des élèves de la sixième aux classes terminales</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Sur le fonctionnement d’un curriculum</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Sur le fonctionnement de l’évaluation</a:t>
            </a:r>
          </a:p>
          <a:p>
            <a:pPr marL="284162" lvl="1" indent="173037">
              <a:lnSpc>
                <a:spcPct val="70000"/>
              </a:lnSpc>
              <a:spcBef>
                <a:spcPts val="500"/>
              </a:spcBef>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endParaRPr/>
          </a:p>
          <a:p>
            <a:pPr marL="341312" indent="-341312">
              <a:lnSpc>
                <a:spcPct val="70000"/>
              </a:lnSpc>
              <a:spcBef>
                <a:spcPts val="6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t>Pour une évaluation instrumentée  </a:t>
            </a:r>
          </a:p>
          <a:p>
            <a:pPr marL="741362" lvl="1" indent="-284162">
              <a:lnSpc>
                <a:spcPct val="70000"/>
              </a:lnSpc>
              <a:spcBef>
                <a:spcPts val="5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Évaluer quoi ? Comment ? Les apports d’EVAPM</a:t>
            </a:r>
          </a:p>
          <a:p>
            <a:pPr marL="284162" lvl="1" indent="173037">
              <a:lnSpc>
                <a:spcPct val="70000"/>
              </a:lnSpc>
              <a:spcBef>
                <a:spcPts val="500"/>
              </a:spcBef>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endParaRPr/>
          </a:p>
          <a:p>
            <a:pPr marL="341312" indent="-341312">
              <a:lnSpc>
                <a:spcPct val="70000"/>
              </a:lnSpc>
              <a:spcBef>
                <a:spcPts val="6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400"/>
            </a:pPr>
            <a:r>
              <a:t>Propositions - prospectives</a:t>
            </a:r>
          </a:p>
        </p:txBody>
      </p:sp>
      <p:sp>
        <p:nvSpPr>
          <p:cNvPr id="120" name="Plan posible pour une présentation d’EVAPM"/>
          <p:cNvSpPr txBox="1"/>
          <p:nvPr/>
        </p:nvSpPr>
        <p:spPr>
          <a:xfrm>
            <a:off x="5257800" y="1524000"/>
            <a:ext cx="3733800" cy="289247"/>
          </a:xfrm>
          <a:prstGeom prst="rect">
            <a:avLst/>
          </a:prstGeom>
          <a:solidFill>
            <a:srgbClr val="FF9933"/>
          </a:solidFill>
          <a:ln w="12700">
            <a:miter lim="400000"/>
          </a:ln>
          <a:extLst>
            <a:ext uri="{C572A759-6A51-4108-AA02-DFA0A04FC94B}">
              <ma14:wrappingTextBoxFlag xmlns:ma14="http://schemas.microsoft.com/office/mac/drawingml/2011/main" val="1"/>
            </a:ext>
          </a:extLst>
        </p:spPr>
        <p:txBody>
          <a:bodyPr lIns="46799" tIns="46799" rIns="46799" bIns="46799">
            <a:spAutoFit/>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400" b="1"/>
            </a:lvl1pPr>
          </a:lstStyle>
          <a:p>
            <a:r>
              <a:t>Plan posible pour une présentation d’EVAPM</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tif" descr="image.tif"/>
          <p:cNvPicPr>
            <a:picLocks noChangeAspect="1"/>
          </p:cNvPicPr>
          <p:nvPr/>
        </p:nvPicPr>
        <p:blipFill>
          <a:blip r:embed="rId2">
            <a:extLst/>
          </a:blip>
          <a:stretch>
            <a:fillRect/>
          </a:stretch>
        </p:blipFill>
        <p:spPr>
          <a:xfrm>
            <a:off x="1524000" y="914400"/>
            <a:ext cx="6813550" cy="5689600"/>
          </a:xfrm>
          <a:prstGeom prst="rect">
            <a:avLst/>
          </a:prstGeom>
          <a:ln w="12700">
            <a:miter lim="400000"/>
          </a:ln>
        </p:spPr>
      </p:pic>
      <p:sp>
        <p:nvSpPr>
          <p:cNvPr id="123" name="Présentation de l’observatoire EVAPM…"/>
          <p:cNvSpPr txBox="1"/>
          <p:nvPr/>
        </p:nvSpPr>
        <p:spPr>
          <a:xfrm>
            <a:off x="2362200" y="152399"/>
            <a:ext cx="5340511" cy="682326"/>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lvl1pPr>
              <a:lnSpc>
                <a:spcPct val="70000"/>
              </a:lnSpc>
              <a:spcBef>
                <a:spcPts val="600"/>
              </a:spcBef>
              <a:buClr>
                <a:srgbClr val="CBCBCB"/>
              </a:buClr>
              <a:buSzPct val="7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effectLst>
                  <a:outerShdw blurRad="12700" dist="25400" dir="2700000" rotWithShape="0">
                    <a:srgbClr val="000000"/>
                  </a:outerShdw>
                </a:effectLst>
              </a:defRPr>
            </a:lvl1pPr>
            <a:lvl2pPr marL="457200" indent="0">
              <a:lnSpc>
                <a:spcPct val="70000"/>
              </a:lnSpc>
              <a:spcBef>
                <a:spcPts val="500"/>
              </a:spcBef>
              <a:buClr>
                <a:srgbClr val="CBCBCB"/>
              </a:buClr>
              <a:buSzPct val="7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effectLst>
                  <a:outerShdw blurRad="12700" dist="25400" dir="2700000" rotWithShape="0">
                    <a:srgbClr val="000000"/>
                  </a:outerShdw>
                </a:effectLst>
              </a:defRPr>
            </a:lvl2pPr>
          </a:lstStyle>
          <a:p>
            <a:r>
              <a:t>Présentation de l’observatoire EVAPM  </a:t>
            </a:r>
          </a:p>
          <a:p>
            <a:pPr lvl="1"/>
            <a:r>
              <a:t>Fonctionnement</a:t>
            </a:r>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Mettre à la disposition des personnes et institutions intéressées par l'enseignement des mathématiques, des informations s'appuyant sur des observations fiables……"/>
          <p:cNvSpPr txBox="1">
            <a:spLocks noGrp="1"/>
          </p:cNvSpPr>
          <p:nvPr>
            <p:ph type="body" idx="1"/>
          </p:nvPr>
        </p:nvSpPr>
        <p:spPr>
          <a:xfrm>
            <a:off x="685800" y="1981200"/>
            <a:ext cx="7772400" cy="4114800"/>
          </a:xfrm>
          <a:prstGeom prst="rect">
            <a:avLst/>
          </a:prstGeom>
          <a:solidFill>
            <a:srgbClr val="0001AA"/>
          </a:solidFill>
        </p:spPr>
        <p:txBody>
          <a:bodyPr lIns="44280" tIns="44280" rIns="44280" bIns="44280"/>
          <a:lstStyle/>
          <a:p>
            <a:pPr marL="341312" indent="-341312" algn="just">
              <a:spcBef>
                <a:spcPts val="1200"/>
              </a:spcBef>
              <a:buClr>
                <a:srgbClr val="CBCBCB"/>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Mettre à la disposition des personnes et institutions intéressées par l'enseignement des mathématiques, des informations s'appuyant sur des observations fiables… </a:t>
            </a:r>
          </a:p>
          <a:p>
            <a:pPr marL="341312" indent="-341312" algn="just">
              <a:spcBef>
                <a:spcPts val="1200"/>
              </a:spcBef>
              <a:buClr>
                <a:srgbClr val="CBCBCB"/>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Apporter aux enseignants des indicateurs de comportements d'élèves (évaluation) et des instruments d'observation de ces comportements. </a:t>
            </a:r>
          </a:p>
          <a:p>
            <a:pPr marL="341312" indent="-341312" algn="just">
              <a:spcBef>
                <a:spcPts val="1200"/>
              </a:spcBef>
              <a:buClr>
                <a:srgbClr val="CBCBCB"/>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Apporter aux chercheurs un cadre susceptible d'accueillir et de diffuser sous forme opératoire les résultats de leurs travaux.</a:t>
            </a:r>
          </a:p>
          <a:p>
            <a:pPr marL="341312" indent="-341312" algn="just">
              <a:spcBef>
                <a:spcPts val="1200"/>
              </a:spcBef>
              <a:buClr>
                <a:srgbClr val="CBCBCB"/>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Permettre aux chercheurs d'avoir accès, à des échantillons importants (d'enseignants, d'élèves, ...)</a:t>
            </a:r>
          </a:p>
          <a:p>
            <a:pPr marL="341312" indent="-341312" algn="just">
              <a:spcBef>
                <a:spcPts val="1200"/>
              </a:spcBef>
              <a:buClr>
                <a:srgbClr val="CBCBCB"/>
              </a:buClr>
              <a:buSzPct val="100000"/>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Constituer un lieu d'échanges pratiques - recherches, permettant aux questions des enseignants d'être mieux prises en compte.</a:t>
            </a:r>
          </a:p>
        </p:txBody>
      </p:sp>
      <p:sp>
        <p:nvSpPr>
          <p:cNvPr id="126" name="Présentation de l’observatoire EVAPM Objectifs 1"/>
          <p:cNvSpPr txBox="1">
            <a:spLocks noGrp="1"/>
          </p:cNvSpPr>
          <p:nvPr>
            <p:ph type="title"/>
          </p:nvPr>
        </p:nvSpPr>
        <p:spPr>
          <a:xfrm>
            <a:off x="685800" y="554037"/>
            <a:ext cx="7772400" cy="1143001"/>
          </a:xfrm>
          <a:prstGeom prst="rect">
            <a:avLst/>
          </a:prstGeom>
        </p:spPr>
        <p:txBody>
          <a:bodyPr/>
          <a:lstStyle/>
          <a:p>
            <a:pPr>
              <a:buClr>
                <a:srgbClr val="CBCBCB"/>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3200"/>
            </a:pPr>
            <a:r>
              <a:t> Présentation de l’observatoire EVAPM</a:t>
            </a:r>
            <a:br/>
            <a:r>
              <a:rPr sz="2000"/>
              <a:t>Objectifs 1</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stituer une force réactive capable de répondre aux besoins des instances de l’APMEP…"/>
          <p:cNvSpPr txBox="1">
            <a:spLocks noGrp="1"/>
          </p:cNvSpPr>
          <p:nvPr>
            <p:ph type="body" idx="1"/>
          </p:nvPr>
        </p:nvSpPr>
        <p:spPr>
          <a:xfrm>
            <a:off x="762000" y="1981200"/>
            <a:ext cx="8186738" cy="4114800"/>
          </a:xfrm>
          <a:prstGeom prst="rect">
            <a:avLst/>
          </a:prstGeom>
          <a:solidFill>
            <a:srgbClr val="0001AA"/>
          </a:solidFill>
        </p:spPr>
        <p:txBody>
          <a:bodyPr lIns="44280" tIns="44280" rIns="44280" bIns="44280"/>
          <a:lstStyle/>
          <a:p>
            <a:pPr marL="741362" lvl="1" indent="-284162" algn="just">
              <a:spcBef>
                <a:spcPts val="3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Constituer une force réactive capable de répondre aux besoins des instances de l’APMEP</a:t>
            </a:r>
          </a:p>
          <a:p>
            <a:pPr marL="741362" lvl="1" indent="-284162" algn="just">
              <a:spcBef>
                <a:spcPts val="3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Associer fortement les enseignants à la préparation et à l’exploitation des enquêtes.</a:t>
            </a:r>
          </a:p>
          <a:p>
            <a:pPr marL="741362" lvl="1" indent="-284162" algn="just">
              <a:spcBef>
                <a:spcPts val="3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Contribuer à l’animation des équipes d’établissement, à l’auto-formation des enseignants ainsi qu’à leur formation initiale et continue.</a:t>
            </a:r>
          </a:p>
          <a:p>
            <a:pPr marL="741362" lvl="1" indent="-284162" algn="just">
              <a:spcBef>
                <a:spcPts val="3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Mettre à la disposition des enseignants des instruments d’évaluation validés et étalonnés dans un cadre coordonné permettant des interactions entre enseignants et équipes d’enseignants.</a:t>
            </a:r>
          </a:p>
          <a:p>
            <a:pPr marL="741362" lvl="1" indent="-284162" algn="just">
              <a:spcBef>
                <a:spcPts val="300"/>
              </a:spcBef>
              <a:buClr>
                <a:srgbClr val="FFFFFF"/>
              </a:buClr>
              <a:buSzPct val="100000"/>
              <a:buFont typeface="Times New Roman"/>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Expérimenter et diffuser des conceptions développées (en particulier) à l'APMEP sur l'enseignement des mathématiques et sur l'évaluation.</a:t>
            </a:r>
          </a:p>
        </p:txBody>
      </p:sp>
      <p:sp>
        <p:nvSpPr>
          <p:cNvPr id="129" name="Présentation de l’observatoire EVAPM Objectifs 2"/>
          <p:cNvSpPr txBox="1">
            <a:spLocks noGrp="1"/>
          </p:cNvSpPr>
          <p:nvPr>
            <p:ph type="title"/>
          </p:nvPr>
        </p:nvSpPr>
        <p:spPr>
          <a:xfrm>
            <a:off x="685800" y="554037"/>
            <a:ext cx="7772400" cy="1143001"/>
          </a:xfrm>
          <a:prstGeom prst="rect">
            <a:avLst/>
          </a:prstGeom>
        </p:spPr>
        <p:txBody>
          <a:bodyPr/>
          <a:lstStyle/>
          <a:p>
            <a:pPr>
              <a:buClr>
                <a:srgbClr val="CBCBCB"/>
              </a:buClr>
              <a:buSzPct val="100000"/>
              <a:buFont typeface="Times New Roman"/>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3200"/>
            </a:pPr>
            <a:r>
              <a:t> Présentation de l’observatoire EVAPM</a:t>
            </a:r>
            <a:br/>
            <a:r>
              <a:rPr sz="2000"/>
              <a:t>Objectifs 2</a:t>
            </a:r>
          </a:p>
        </p:txBody>
      </p:sp>
    </p:spTree>
  </p:cSld>
  <p:clrMapOvr>
    <a:masterClrMapping/>
  </p:clrMapOvr>
  <p:transition xmlns:p14="http://schemas.microsoft.com/office/powerpoint/2010/main" spd="med"/>
</p:sld>
</file>

<file path=ppt/theme/theme1.xml><?xml version="1.0" encoding="utf-8"?>
<a:theme xmlns:a="http://schemas.openxmlformats.org/drawingml/2006/main" name="Office">
  <a:themeElements>
    <a:clrScheme name="Office">
      <a:dk1>
        <a:srgbClr val="000000"/>
      </a:dk1>
      <a:lt1>
        <a:srgbClr val="0066CC"/>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2246</Words>
  <Application>Microsoft Macintosh PowerPoint</Application>
  <PresentationFormat>Présentation à l'écran (4:3)</PresentationFormat>
  <Paragraphs>243</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Office</vt:lpstr>
      <vt:lpstr>Présentation PowerPoint</vt:lpstr>
      <vt:lpstr>Présentation de L'Observatoire EVAPM</vt:lpstr>
      <vt:lpstr>Présentation PowerPoint</vt:lpstr>
      <vt:lpstr>Présentation PowerPoint</vt:lpstr>
      <vt:lpstr>EVAPM en Questions</vt:lpstr>
      <vt:lpstr>Plan de la communication</vt:lpstr>
      <vt:lpstr>Présentation PowerPoint</vt:lpstr>
      <vt:lpstr> Présentation de l’observatoire EVAPM Objectifs 1</vt:lpstr>
      <vt:lpstr> Présentation de l’observatoire EVAPM Objectifs 2</vt:lpstr>
      <vt:lpstr>Etudes réalisées 1987-2003</vt:lpstr>
      <vt:lpstr>Présentation PowerPoint</vt:lpstr>
      <vt:lpstr>Présentation PowerPoint</vt:lpstr>
      <vt:lpstr>Présentation PowerPoint</vt:lpstr>
      <vt:lpstr>Divers aspects d’un curriculum</vt:lpstr>
      <vt:lpstr>Docimologie et édumétrie</vt:lpstr>
      <vt:lpstr>Évaluer des compétences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observations relatives à l’évaluation du curriculum</vt:lpstr>
      <vt:lpstr>Quelques observations relatives à l ’évaluation des acquis des élèves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Documents - L’Observatoire EVAPM</vt:lpstr>
      <vt:lpstr>Références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CTU</cp:lastModifiedBy>
  <cp:revision>2</cp:revision>
  <dcterms:modified xsi:type="dcterms:W3CDTF">2019-05-11T10:18:52Z</dcterms:modified>
</cp:coreProperties>
</file>